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3.xml" ContentType="application/vnd.openxmlformats-officedocument.presentationml.notesSlide+xml"/>
  <Override PartName="/ppt/tags/tag53.xml" ContentType="application/vnd.openxmlformats-officedocument.presentationml.tags+xml"/>
  <Override PartName="/ppt/notesSlides/notesSlide24.xml" ContentType="application/vnd.openxmlformats-officedocument.presentationml.notesSlide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408" r:id="rId4"/>
    <p:sldId id="413" r:id="rId5"/>
    <p:sldId id="415" r:id="rId6"/>
    <p:sldId id="407" r:id="rId7"/>
    <p:sldId id="416" r:id="rId8"/>
    <p:sldId id="414" r:id="rId9"/>
    <p:sldId id="409" r:id="rId10"/>
    <p:sldId id="417" r:id="rId11"/>
    <p:sldId id="421" r:id="rId12"/>
    <p:sldId id="422" r:id="rId13"/>
    <p:sldId id="423" r:id="rId14"/>
    <p:sldId id="425" r:id="rId15"/>
    <p:sldId id="426" r:id="rId16"/>
    <p:sldId id="427" r:id="rId17"/>
    <p:sldId id="428" r:id="rId18"/>
    <p:sldId id="429" r:id="rId19"/>
    <p:sldId id="411" r:id="rId20"/>
    <p:sldId id="430" r:id="rId21"/>
    <p:sldId id="432" r:id="rId22"/>
    <p:sldId id="418" r:id="rId23"/>
    <p:sldId id="433" r:id="rId24"/>
    <p:sldId id="434" r:id="rId25"/>
    <p:sldId id="435" r:id="rId26"/>
    <p:sldId id="436" r:id="rId27"/>
    <p:sldId id="410" r:id="rId28"/>
    <p:sldId id="412" r:id="rId29"/>
    <p:sldId id="438" r:id="rId30"/>
    <p:sldId id="439" r:id="rId31"/>
    <p:sldId id="419" r:id="rId32"/>
    <p:sldId id="437" r:id="rId33"/>
    <p:sldId id="440" r:id="rId34"/>
    <p:sldId id="420" r:id="rId35"/>
    <p:sldId id="441" r:id="rId36"/>
    <p:sldId id="442" r:id="rId37"/>
    <p:sldId id="258" r:id="rId3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等线" panose="02010600030101010101" pitchFamily="2" charset="-122"/>
      <p:regular r:id="rId46"/>
      <p:bold r:id="rId47"/>
    </p:embeddedFont>
    <p:embeddedFont>
      <p:font typeface="等线 Light" panose="02010600030101010101" pitchFamily="2" charset="-12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宇哲" initials="王宇哲" lastIdx="1" clrIdx="0">
    <p:extLst>
      <p:ext uri="{19B8F6BF-5375-455C-9EA6-DF929625EA0E}">
        <p15:presenceInfo xmlns:p15="http://schemas.microsoft.com/office/powerpoint/2012/main" userId="1e0e00fddea410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0000"/>
    <a:srgbClr val="638AC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9" autoAdjust="0"/>
    <p:restoredTop sz="91478" autoAdjust="0"/>
  </p:normalViewPr>
  <p:slideViewPr>
    <p:cSldViewPr snapToGrid="0" snapToObjects="1">
      <p:cViewPr varScale="1">
        <p:scale>
          <a:sx n="79" d="100"/>
          <a:sy n="79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E639C-750F-B647-A8E7-7CF807E42017}" type="datetimeFigureOut">
              <a:rPr lang="en-CN" smtClean="0"/>
              <a:t>06/08/2023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8C7D7-2A64-984A-AD4E-241F9ADFCBC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120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221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8469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830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943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5015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Jensen</a:t>
                </a:r>
                <a:r>
                  <a:rPr lang="zh-CN" altLang="en-US" dirty="0"/>
                  <a:t>不等式</a:t>
                </a:r>
                <a:endParaRPr lang="en-US" altLang="zh-CN" dirty="0"/>
              </a:p>
              <a:p>
                <a:r>
                  <a:rPr lang="en-US" altLang="zh-CN" dirty="0"/>
                  <a:t>Variational</a:t>
                </a:r>
                <a:r>
                  <a:rPr lang="zh-CN" altLang="en-US" dirty="0"/>
                  <a:t>来自</a:t>
                </a:r>
                <a:r>
                  <a:rPr lang="en-US" altLang="zh-CN" dirty="0"/>
                  <a:t>variational family </a:t>
                </a:r>
                <a:r>
                  <a:rPr lang="en-US" altLang="zh-CN" dirty="0" err="1"/>
                  <a:t>q_Φ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9234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既有推断</a:t>
                </a:r>
                <a:r>
                  <a:rPr lang="en-US" altLang="zh-CN" dirty="0"/>
                  <a:t>inference</a:t>
                </a:r>
                <a:r>
                  <a:rPr lang="zh-CN" altLang="en-US" dirty="0"/>
                  <a:t>能力 又有生成</a:t>
                </a:r>
                <a:r>
                  <a:rPr lang="en-US" altLang="zh-CN" dirty="0"/>
                  <a:t>generative</a:t>
                </a:r>
                <a:r>
                  <a:rPr lang="zh-CN" altLang="en-US" dirty="0"/>
                  <a:t>能力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0918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8381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82917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实际</a:t>
                </a:r>
                <a:r>
                  <a:rPr lang="en-US" altLang="zh-CN" dirty="0"/>
                  <a:t>VAE</a:t>
                </a:r>
                <a:r>
                  <a:rPr lang="zh-CN" altLang="en-US" dirty="0"/>
                  <a:t>分别用两个神经网络建模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std </a:t>
                </a:r>
              </a:p>
              <a:p>
                <a:r>
                  <a:rPr lang="en-US" altLang="zh-CN" dirty="0"/>
                  <a:t>Reparameterization trick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1943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残差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002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590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残差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0106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残差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558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6288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61179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5442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71762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交替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6853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256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6635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EPR: odds ratio of the true positives among the top </a:t>
                </a:r>
                <a:r>
                  <a:rPr lang="en-US" altLang="zh-CN" sz="1200" b="0" i="1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 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predicted edges between the model and the random predictions where </a:t>
                </a:r>
                <a:r>
                  <a:rPr lang="en-US" altLang="zh-CN" sz="1200" b="0" i="1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 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denotes the number of edges in ground-truth GRN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156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8766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0059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clustering performance of </a:t>
                </a:r>
                <a:r>
                  <a:rPr lang="en-US" altLang="zh-CN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DeepSEM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on nine single-cell datasets compared with four baseline methods</a:t>
                </a: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ARI: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Adjusted Rand index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调和兰德指数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NMI: Normalized Mutual Information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90539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UMAP visualization of hidden representations on the Zeisel dataset for different methods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6810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3206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AUROC</a:t>
                </a:r>
                <a:r>
                  <a:rPr lang="zh-CN" altLang="en-US" dirty="0"/>
                  <a:t>曲线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4203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AUROC</a:t>
                </a:r>
                <a:r>
                  <a:rPr lang="zh-CN" altLang="en-US" dirty="0"/>
                  <a:t>曲线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98785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7182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1850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2233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381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7030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一阶鞍点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dirty="0"/>
                  <a:t>If the Hessian has both positive and negative eigenvalues, then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𝑥^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dirty="0"/>
                  <a:t> is a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saddle point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SN2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取代反应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反应坐标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minimum energy path </a:t>
                </a:r>
                <a:r>
                  <a:rPr lang="en-US" altLang="zh-CN" dirty="0"/>
                  <a:t>(MEP) </a:t>
                </a:r>
                <a:r>
                  <a:rPr lang="zh-CN" altLang="en-US" dirty="0"/>
                  <a:t>最小能量路径 切线平行于梯度方向（除过渡态外）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8942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688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E084-C1FA-294C-8C97-56A957BC1071}" type="datetime1">
              <a:rPr lang="en-US" smtClean="0"/>
              <a:t>6/8/2023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21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4B77-67A8-C34E-9AB7-434E8EC511B8}" type="datetime1">
              <a:rPr lang="en-US" smtClean="0"/>
              <a:t>6/8/2023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406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DD3-74C9-904E-B083-2F742EFACF81}" type="datetime1">
              <a:rPr lang="en-US" smtClean="0"/>
              <a:t>6/8/2023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982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6FFF-FA08-F44E-B940-412D2669B96F}" type="datetime1">
              <a:rPr lang="en-US" smtClean="0"/>
              <a:t>6/8/2023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48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51D-5761-4240-B957-6CBDD5C7B264}" type="datetime1">
              <a:rPr lang="en-US" smtClean="0"/>
              <a:t>6/8/2023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005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4B8C3-80EE-D147-94E8-3D4B62F119C7}" type="datetime1">
              <a:rPr lang="en-US" smtClean="0"/>
              <a:t>6/8/2023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603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05B-675F-384D-B824-19D79FFE03DE}" type="datetime1">
              <a:rPr lang="en-US" smtClean="0"/>
              <a:t>6/8/2023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411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CB77-2F37-0242-AB64-79AAF5EA2B6E}" type="datetime1">
              <a:rPr lang="en-US" smtClean="0"/>
              <a:t>6/8/2023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851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EEC09-AD1B-A64F-A3CE-F2B2B956CCA8}" type="datetime1">
              <a:rPr lang="en-US" smtClean="0"/>
              <a:t>6/8/2023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687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3DAC-6EF0-E447-9C92-E0527210025A}" type="datetime1">
              <a:rPr lang="en-US" smtClean="0"/>
              <a:t>6/8/2023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647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C202-FAFA-F14B-8C38-86B7F3B6DF64}" type="datetime1">
              <a:rPr lang="en-US" smtClean="0"/>
              <a:t>6/8/2023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446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ED18-C1EE-674C-8AE4-A8AC295F76AE}" type="datetime1">
              <a:rPr lang="en-US" smtClean="0"/>
              <a:t>6/8/2023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482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7.png"/><Relationship Id="rId5" Type="http://schemas.openxmlformats.org/officeDocument/2006/relationships/tags" Target="../tags/tag5.xml"/><Relationship Id="rId10" Type="http://schemas.openxmlformats.org/officeDocument/2006/relationships/image" Target="../media/image6.emf"/><Relationship Id="rId4" Type="http://schemas.openxmlformats.org/officeDocument/2006/relationships/tags" Target="../tags/tag4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0.xml"/><Relationship Id="rId7" Type="http://schemas.openxmlformats.org/officeDocument/2006/relationships/image" Target="../media/image1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6.emf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3.xml"/><Relationship Id="rId7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tags" Target="../tags/tag16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19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tags" Target="../tags/tag18.xml"/><Relationship Id="rId10" Type="http://schemas.openxmlformats.org/officeDocument/2006/relationships/image" Target="../media/image18.png"/><Relationship Id="rId4" Type="http://schemas.openxmlformats.org/officeDocument/2006/relationships/tags" Target="../tags/tag17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29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8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7.png"/><Relationship Id="rId5" Type="http://schemas.openxmlformats.org/officeDocument/2006/relationships/tags" Target="../tags/tag24.xml"/><Relationship Id="rId10" Type="http://schemas.openxmlformats.org/officeDocument/2006/relationships/image" Target="../media/image26.png"/><Relationship Id="rId4" Type="http://schemas.openxmlformats.org/officeDocument/2006/relationships/tags" Target="../tags/tag23.xml"/><Relationship Id="rId9" Type="http://schemas.openxmlformats.org/officeDocument/2006/relationships/image" Target="../media/image24.emf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17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3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tags" Target="../tags/tag30.xml"/><Relationship Id="rId10" Type="http://schemas.openxmlformats.org/officeDocument/2006/relationships/image" Target="../media/image32.png"/><Relationship Id="rId4" Type="http://schemas.openxmlformats.org/officeDocument/2006/relationships/tags" Target="../tags/tag29.xml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41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32.xml"/><Relationship Id="rId16" Type="http://schemas.openxmlformats.org/officeDocument/2006/relationships/image" Target="../media/image44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39.png"/><Relationship Id="rId5" Type="http://schemas.openxmlformats.org/officeDocument/2006/relationships/tags" Target="../tags/tag35.xml"/><Relationship Id="rId15" Type="http://schemas.openxmlformats.org/officeDocument/2006/relationships/image" Target="../media/image43.png"/><Relationship Id="rId10" Type="http://schemas.openxmlformats.org/officeDocument/2006/relationships/notesSlide" Target="../notesSlides/notesSlide19.xml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image" Target="../media/image48.png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46.png"/><Relationship Id="rId5" Type="http://schemas.openxmlformats.org/officeDocument/2006/relationships/tags" Target="../tags/tag43.xml"/><Relationship Id="rId10" Type="http://schemas.openxmlformats.org/officeDocument/2006/relationships/image" Target="../media/image42.png"/><Relationship Id="rId4" Type="http://schemas.openxmlformats.org/officeDocument/2006/relationships/tags" Target="../tags/tag42.xml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4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46.png"/><Relationship Id="rId5" Type="http://schemas.openxmlformats.org/officeDocument/2006/relationships/tags" Target="../tags/tag49.xml"/><Relationship Id="rId10" Type="http://schemas.openxmlformats.org/officeDocument/2006/relationships/image" Target="../media/image42.png"/><Relationship Id="rId4" Type="http://schemas.openxmlformats.org/officeDocument/2006/relationships/tags" Target="../tags/tag48.xml"/><Relationship Id="rId9" Type="http://schemas.openxmlformats.org/officeDocument/2006/relationships/image" Target="../media/image41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52.png"/><Relationship Id="rId11" Type="http://schemas.openxmlformats.org/officeDocument/2006/relationships/image" Target="../media/image59.png"/><Relationship Id="rId5" Type="http://schemas.openxmlformats.org/officeDocument/2006/relationships/image" Target="../media/image51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51.png"/><Relationship Id="rId11" Type="http://schemas.openxmlformats.org/officeDocument/2006/relationships/image" Target="../media/image65.png"/><Relationship Id="rId5" Type="http://schemas.openxmlformats.org/officeDocument/2006/relationships/image" Target="../media/image53.png"/><Relationship Id="rId10" Type="http://schemas.openxmlformats.org/officeDocument/2006/relationships/image" Target="../media/image64.png"/><Relationship Id="rId4" Type="http://schemas.openxmlformats.org/officeDocument/2006/relationships/image" Target="../media/image54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57.xml"/><Relationship Id="rId7" Type="http://schemas.openxmlformats.org/officeDocument/2006/relationships/image" Target="../media/image67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66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60.xml"/><Relationship Id="rId7" Type="http://schemas.openxmlformats.org/officeDocument/2006/relationships/image" Target="../media/image5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33.xml"/><Relationship Id="rId10" Type="http://schemas.openxmlformats.org/officeDocument/2006/relationships/image" Target="../media/image7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B70356-662A-404C-9D52-4D9391BFA03B}"/>
              </a:ext>
            </a:extLst>
          </p:cNvPr>
          <p:cNvSpPr txBox="1"/>
          <p:nvPr/>
        </p:nvSpPr>
        <p:spPr>
          <a:xfrm>
            <a:off x="586051" y="2737460"/>
            <a:ext cx="9116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Paper Reading: </a:t>
            </a:r>
            <a:r>
              <a:rPr lang="en-US" altLang="zh-CN" sz="3000" b="1" dirty="0">
                <a:latin typeface="Calibri" panose="020F0502020204030204" pitchFamily="34" charset="0"/>
                <a:cs typeface="Calibri" panose="020F0502020204030204" pitchFamily="34" charset="0"/>
              </a:rPr>
              <a:t>Modeling Gene Regulatory </a:t>
            </a:r>
          </a:p>
          <a:p>
            <a:r>
              <a:rPr lang="en-US" altLang="zh-CN" sz="3000" b="1" dirty="0">
                <a:latin typeface="Calibri" panose="020F0502020204030204" pitchFamily="34" charset="0"/>
                <a:cs typeface="Calibri" panose="020F0502020204030204" pitchFamily="34" charset="0"/>
              </a:rPr>
              <a:t>Networks Using Neural Network Architectures</a:t>
            </a:r>
            <a:endParaRPr lang="en-CN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5D7CE-D8A6-1F4E-AC7A-88AC37F1B8B8}"/>
              </a:ext>
            </a:extLst>
          </p:cNvPr>
          <p:cNvSpPr txBox="1"/>
          <p:nvPr/>
        </p:nvSpPr>
        <p:spPr>
          <a:xfrm>
            <a:off x="586051" y="4248174"/>
            <a:ext cx="7755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Yuzhe</a:t>
            </a:r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Wang</a:t>
            </a:r>
            <a:r>
              <a:rPr lang="en-US" altLang="zh-CN" sz="22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Shan Liu</a:t>
            </a:r>
            <a:r>
              <a:rPr lang="en-US" altLang="zh-CN" sz="22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CN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</a:p>
          <a:p>
            <a:r>
              <a:rPr lang="en-US" sz="22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Beijing Computational Science Research Center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603A-F477-AB4D-962A-C5231EFBD2D5}"/>
              </a:ext>
            </a:extLst>
          </p:cNvPr>
          <p:cNvSpPr txBox="1"/>
          <p:nvPr/>
        </p:nvSpPr>
        <p:spPr>
          <a:xfrm>
            <a:off x="586051" y="2074437"/>
            <a:ext cx="307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| 202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D81A2-83D4-5F4E-BB03-8B475A75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</a:t>
            </a:fld>
            <a:endParaRPr lang="en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FF5A139-5295-41A9-B426-A5FC1CA36A48}"/>
              </a:ext>
            </a:extLst>
          </p:cNvPr>
          <p:cNvCxnSpPr>
            <a:cxnSpLocks/>
          </p:cNvCxnSpPr>
          <p:nvPr/>
        </p:nvCxnSpPr>
        <p:spPr>
          <a:xfrm>
            <a:off x="383026" y="4016037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5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10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Generative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 Learn a probability distribution          over     such that</a:t>
            </a:r>
          </a:p>
          <a:p>
            <a:pPr marL="800100" lvl="1" indent="-342900">
              <a:buAutoNum type="arabicPeriod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Generation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If we sample                        ,            should look like a real image</a:t>
            </a:r>
          </a:p>
          <a:p>
            <a:pPr marL="800100" lvl="1" indent="-342900">
              <a:buAutoNum type="arabicPeriod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Density Estimation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        should be high if     looks like a real image, and low otherwise (anomaly detection)</a:t>
            </a:r>
          </a:p>
          <a:p>
            <a:pPr marL="800100" lvl="1" indent="-342900">
              <a:buAutoNum type="arabicPeriod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 Representation Learning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We should be able to learn high level features of these images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questions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how to construct and learn          ?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268284-F877-43DC-AA2E-FA9265FAA5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2133" y="1790120"/>
            <a:ext cx="5479734" cy="1920367"/>
          </a:xfrm>
          <a:prstGeom prst="rect">
            <a:avLst/>
          </a:prstGeom>
        </p:spPr>
      </p:pic>
      <p:pic>
        <p:nvPicPr>
          <p:cNvPr id="4" name="图片 3" descr="\documentclass{article}&#10;\usepackage{amsmath}&#10;\pagestyle{empty}&#10;\begin{document}&#10;&#10;$p(x)$&#10;&#10;&#10;\end{document}" title="IguanaTex Bitmap Display">
            <a:extLst>
              <a:ext uri="{FF2B5EF4-FFF2-40B4-BE49-F238E27FC236}">
                <a16:creationId xmlns:a16="http://schemas.microsoft.com/office/drawing/2014/main" id="{D240E6D2-CF16-4092-8A06-FBE4A43186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16273" y="3838722"/>
            <a:ext cx="406491" cy="227438"/>
          </a:xfrm>
          <a:prstGeom prst="rect">
            <a:avLst/>
          </a:prstGeom>
        </p:spPr>
      </p:pic>
      <p:pic>
        <p:nvPicPr>
          <p:cNvPr id="8" name="图片 7" descr="\documentclass{article}&#10;\usepackage{amsmath}&#10;\pagestyle{empty}&#10;\begin{document}&#10;&#10;&#10;$x$&#10;&#10;\end{document}" title="IguanaTex Bitmap Display">
            <a:extLst>
              <a:ext uri="{FF2B5EF4-FFF2-40B4-BE49-F238E27FC236}">
                <a16:creationId xmlns:a16="http://schemas.microsoft.com/office/drawing/2014/main" id="{FC353161-5358-43EE-AD86-AFB2CDF959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769103" y="3917974"/>
            <a:ext cx="113554" cy="103351"/>
          </a:xfrm>
          <a:prstGeom prst="rect">
            <a:avLst/>
          </a:prstGeom>
        </p:spPr>
      </p:pic>
      <p:pic>
        <p:nvPicPr>
          <p:cNvPr id="12" name="图片 11" descr="\documentclass{article}&#10;\usepackage{amsmath}&#10;\pagestyle{empty}&#10;\begin{document}&#10;&#10;$x_{\text{new}}\sim p(x)$&#10;&#10;&#10;\end{document}" title="IguanaTex Bitmap Display">
            <a:extLst>
              <a:ext uri="{FF2B5EF4-FFF2-40B4-BE49-F238E27FC236}">
                <a16:creationId xmlns:a16="http://schemas.microsoft.com/office/drawing/2014/main" id="{AC26F6CA-6351-435A-A823-982A6DA983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48961" y="4107886"/>
            <a:ext cx="1148379" cy="227438"/>
          </a:xfrm>
          <a:prstGeom prst="rect">
            <a:avLst/>
          </a:prstGeom>
        </p:spPr>
      </p:pic>
      <p:pic>
        <p:nvPicPr>
          <p:cNvPr id="15" name="图片 14" descr="\documentclass{article}&#10;\usepackage{amsmath}&#10;\pagestyle{empty}&#10;\begin{document}&#10;&#10;$x_{\text{new}}$&#10;&#10;&#10;\end{document}" title="IguanaTex Bitmap Display">
            <a:extLst>
              <a:ext uri="{FF2B5EF4-FFF2-40B4-BE49-F238E27FC236}">
                <a16:creationId xmlns:a16="http://schemas.microsoft.com/office/drawing/2014/main" id="{A1052A65-C554-4661-866B-CB167120FB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22640" y="4173346"/>
            <a:ext cx="429860" cy="136594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$p(x)$&#10;&#10;&#10;\end{document}" title="IguanaTex Bitmap Display">
            <a:extLst>
              <a:ext uri="{FF2B5EF4-FFF2-40B4-BE49-F238E27FC236}">
                <a16:creationId xmlns:a16="http://schemas.microsoft.com/office/drawing/2014/main" id="{8A80DBB8-E9C8-4705-846F-CBB1DFC558E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480343" y="4669375"/>
            <a:ext cx="406491" cy="227438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&#10;$x$&#10;&#10;\end{document}" title="IguanaTex Bitmap Display">
            <a:extLst>
              <a:ext uri="{FF2B5EF4-FFF2-40B4-BE49-F238E27FC236}">
                <a16:creationId xmlns:a16="http://schemas.microsoft.com/office/drawing/2014/main" id="{7992FA12-8F7F-47A0-953D-40B6504FF4D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51852" y="4738899"/>
            <a:ext cx="113554" cy="103351"/>
          </a:xfrm>
          <a:prstGeom prst="rect">
            <a:avLst/>
          </a:prstGeom>
        </p:spPr>
      </p:pic>
      <p:pic>
        <p:nvPicPr>
          <p:cNvPr id="22" name="图片 21" descr="\documentclass{article}&#10;\usepackage{amsmath}&#10;\pagestyle{empty}&#10;\begin{document}&#10;&#10;$p(x)$&#10;&#10;&#10;\end{document}" title="IguanaTex Bitmap Display">
            <a:extLst>
              <a:ext uri="{FF2B5EF4-FFF2-40B4-BE49-F238E27FC236}">
                <a16:creationId xmlns:a16="http://schemas.microsoft.com/office/drawing/2014/main" id="{994BACE3-3158-4BE9-A006-B79D1FA55E7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46009" y="5832289"/>
            <a:ext cx="406491" cy="2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38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11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as Density Estimation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 construct       as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close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possible to           (where we assume the dataset      come from)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8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D4E2FC3-4B50-4CFC-8833-4092E0ADE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133" y="2289284"/>
            <a:ext cx="5479734" cy="1920367"/>
          </a:xfrm>
          <a:prstGeom prst="rect">
            <a:avLst/>
          </a:prstGeom>
        </p:spPr>
      </p:pic>
      <p:pic>
        <p:nvPicPr>
          <p:cNvPr id="6" name="图片 5" descr="\documentclass{article}&#10;\usepackage{amsmath}&#10;\pagestyle{empty}&#10;\begin{document}&#10;&#10;$p_{\theta}$&#10;&#10;&#10;\end{document}" title="IguanaTex Bitmap Display">
            <a:extLst>
              <a:ext uri="{FF2B5EF4-FFF2-40B4-BE49-F238E27FC236}">
                <a16:creationId xmlns:a16="http://schemas.microsoft.com/office/drawing/2014/main" id="{CB69B703-1259-4C23-ADA5-CDFA92C886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2102" y="1703423"/>
            <a:ext cx="203739" cy="144823"/>
          </a:xfrm>
          <a:prstGeom prst="rect">
            <a:avLst/>
          </a:prstGeom>
        </p:spPr>
      </p:pic>
      <p:pic>
        <p:nvPicPr>
          <p:cNvPr id="10" name="图片 9" descr="\documentclass{article}&#10;\usepackage{amsmath}&#10;\pagestyle{empty}&#10;\begin{document}&#10;&#10;$p_{\text{data}}$&#10;&#10;&#10;\end{document}" title="IguanaTex Bitmap Display">
            <a:extLst>
              <a:ext uri="{FF2B5EF4-FFF2-40B4-BE49-F238E27FC236}">
                <a16:creationId xmlns:a16="http://schemas.microsoft.com/office/drawing/2014/main" id="{BBD290EC-C227-4DD0-B01C-F282410FA5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09566" y="1703422"/>
            <a:ext cx="472977" cy="144823"/>
          </a:xfrm>
          <a:prstGeom prst="rect">
            <a:avLst/>
          </a:prstGeom>
        </p:spPr>
      </p:pic>
      <p:pic>
        <p:nvPicPr>
          <p:cNvPr id="16" name="图片 15" descr="\documentclass{article}&#10;\usepackage{amsmath}&#10;\pagestyle{empty}&#10;\begin{document}&#10;&#10;$\mathcal{D}$&#10;&#10;&#10;\end{document}" title="IguanaTex Bitmap Display">
            <a:extLst>
              <a:ext uri="{FF2B5EF4-FFF2-40B4-BE49-F238E27FC236}">
                <a16:creationId xmlns:a16="http://schemas.microsoft.com/office/drawing/2014/main" id="{925FDBC0-E42C-42BE-A907-F61D95D9355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02253" y="1957576"/>
            <a:ext cx="169838" cy="1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12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 descr="\documentclass{article}&#10;\usepackage{amsmath}&#10;\pagestyle{empty}&#10;\begin{document}&#10;&#10;$p_{\theta}$&#10;&#10;&#10;\end{document}" title="IguanaTex Bitmap Display">
            <a:extLst>
              <a:ext uri="{FF2B5EF4-FFF2-40B4-BE49-F238E27FC236}">
                <a16:creationId xmlns:a16="http://schemas.microsoft.com/office/drawing/2014/main" id="{CB69B703-1259-4C23-ADA5-CDFA92C886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22102" y="1703423"/>
            <a:ext cx="203739" cy="144823"/>
          </a:xfrm>
          <a:prstGeom prst="rect">
            <a:avLst/>
          </a:prstGeom>
        </p:spPr>
      </p:pic>
      <p:pic>
        <p:nvPicPr>
          <p:cNvPr id="10" name="图片 9" descr="\documentclass{article}&#10;\usepackage{amsmath}&#10;\pagestyle{empty}&#10;\begin{document}&#10;&#10;$p_{\text{data}}$&#10;&#10;&#10;\end{document}" title="IguanaTex Bitmap Display">
            <a:extLst>
              <a:ext uri="{FF2B5EF4-FFF2-40B4-BE49-F238E27FC236}">
                <a16:creationId xmlns:a16="http://schemas.microsoft.com/office/drawing/2014/main" id="{BBD290EC-C227-4DD0-B01C-F282410FA5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09566" y="1703422"/>
            <a:ext cx="472977" cy="144823"/>
          </a:xfrm>
          <a:prstGeom prst="rect">
            <a:avLst/>
          </a:prstGeom>
        </p:spPr>
      </p:pic>
      <p:pic>
        <p:nvPicPr>
          <p:cNvPr id="16" name="图片 15" descr="\documentclass{article}&#10;\usepackage{amsmath}&#10;\pagestyle{empty}&#10;\begin{document}&#10;&#10;$\mathcal{D}$&#10;&#10;&#10;\end{document}" title="IguanaTex Bitmap Display">
            <a:extLst>
              <a:ext uri="{FF2B5EF4-FFF2-40B4-BE49-F238E27FC236}">
                <a16:creationId xmlns:a16="http://schemas.microsoft.com/office/drawing/2014/main" id="{925FDBC0-E42C-42BE-A907-F61D95D9355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02253" y="1957576"/>
            <a:ext cx="169838" cy="155355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ED395BF1-63A9-4A03-A619-4D0702789532}"/>
              </a:ext>
            </a:extLst>
          </p:cNvPr>
          <p:cNvSpPr txBox="1"/>
          <p:nvPr/>
        </p:nvSpPr>
        <p:spPr>
          <a:xfrm>
            <a:off x="628650" y="1262383"/>
            <a:ext cx="78867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as Density Estimation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 construct       as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close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possible to           (where we assume the dataset      come from)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of closeness: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KL-divergence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8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8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8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8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Minimizing KL-divergence is equivalent to maximizing the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 log-likelihood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1EFE936-9C50-4492-9C63-6750134553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312"/>
          <a:stretch/>
        </p:blipFill>
        <p:spPr>
          <a:xfrm>
            <a:off x="2613173" y="2487368"/>
            <a:ext cx="3917654" cy="12964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FF5D9D-54B7-4C6B-AB18-55745DE46D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2655" y="4686288"/>
            <a:ext cx="4538691" cy="4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9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13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Latent Variable Models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Latent variables     corresponds to high-level features,              could be much simpler that          if  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chosen properly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Latent Variable Models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              via deep neural networks </a:t>
            </a: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597859-8632-4463-AB63-1E86E40FD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3096" y="1605106"/>
            <a:ext cx="3957807" cy="1578477"/>
          </a:xfrm>
          <a:prstGeom prst="rect">
            <a:avLst/>
          </a:prstGeom>
        </p:spPr>
      </p:pic>
      <p:pic>
        <p:nvPicPr>
          <p:cNvPr id="8" name="图片 7" descr="\documentclass{article}&#10;\usepackage{amsmath}&#10;\pagestyle{empty}&#10;\begin{document}&#10;&#10;$z$&#10;&#10;&#10;\end{document}" title="IguanaTex Bitmap Display">
            <a:extLst>
              <a:ext uri="{FF2B5EF4-FFF2-40B4-BE49-F238E27FC236}">
                <a16:creationId xmlns:a16="http://schemas.microsoft.com/office/drawing/2014/main" id="{0324DC32-3198-4155-9E30-2B5516891E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99924" y="3367637"/>
            <a:ext cx="96768" cy="103351"/>
          </a:xfrm>
          <a:prstGeom prst="rect">
            <a:avLst/>
          </a:prstGeom>
        </p:spPr>
      </p:pic>
      <p:pic>
        <p:nvPicPr>
          <p:cNvPr id="15" name="图片 14" descr="\documentclass{article}&#10;\usepackage{amsmath}&#10;\pagestyle{empty}&#10;\begin{document}&#10;&#10;$p(x|z)$&#10;&#10;&#10;\end{document}" title="IguanaTex Bitmap Display">
            <a:extLst>
              <a:ext uri="{FF2B5EF4-FFF2-40B4-BE49-F238E27FC236}">
                <a16:creationId xmlns:a16="http://schemas.microsoft.com/office/drawing/2014/main" id="{C32BD166-2880-4CCD-9320-C05FED69AF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72699" y="3296844"/>
            <a:ext cx="585545" cy="227438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$p(x)$&#10;&#10;&#10;\end{document}" title="IguanaTex Bitmap Display">
            <a:extLst>
              <a:ext uri="{FF2B5EF4-FFF2-40B4-BE49-F238E27FC236}">
                <a16:creationId xmlns:a16="http://schemas.microsoft.com/office/drawing/2014/main" id="{CD7D7F4E-01B6-448E-8532-5E93C1B02B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532089" y="3573053"/>
            <a:ext cx="406491" cy="227438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$z$&#10;&#10;&#10;\end{document}" title="IguanaTex Bitmap Display">
            <a:extLst>
              <a:ext uri="{FF2B5EF4-FFF2-40B4-BE49-F238E27FC236}">
                <a16:creationId xmlns:a16="http://schemas.microsoft.com/office/drawing/2014/main" id="{35942377-6CB8-424C-A086-6FBE55710BF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98237" y="3644824"/>
            <a:ext cx="96768" cy="1033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62F81CF-5337-467F-8478-F87DE6B927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6621" y="4176540"/>
            <a:ext cx="2655871" cy="1576167"/>
          </a:xfrm>
          <a:prstGeom prst="rect">
            <a:avLst/>
          </a:prstGeom>
        </p:spPr>
      </p:pic>
      <p:pic>
        <p:nvPicPr>
          <p:cNvPr id="25" name="图片 24" descr="\documentclass{article}&#10;\usepackage{amsmath}&#10;\pagestyle{empty}&#10;\begin{document}&#10;&#10;$p(x|z)$&#10;&#10;&#10;\end{document}" title="IguanaTex Bitmap Display">
            <a:extLst>
              <a:ext uri="{FF2B5EF4-FFF2-40B4-BE49-F238E27FC236}">
                <a16:creationId xmlns:a16="http://schemas.microsoft.com/office/drawing/2014/main" id="{F9FBEB22-3773-4DA7-AF0D-2F6C696B28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36816" y="5853157"/>
            <a:ext cx="585545" cy="2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14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Variational Inference for Latent Variable Models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Evidence Lower Bound (ELBO)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 log-likelihood                  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by maximizing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ELBO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D7FBAD-B29A-4050-BC7E-31EA6F576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37" y="1896781"/>
            <a:ext cx="4581727" cy="1282024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&#10;$\log p_{\theta}(x)$&#10;&#10;&#10;\end{document}" title="IguanaTex Bitmap Display">
            <a:extLst>
              <a:ext uri="{FF2B5EF4-FFF2-40B4-BE49-F238E27FC236}">
                <a16:creationId xmlns:a16="http://schemas.microsoft.com/office/drawing/2014/main" id="{72F0FCB6-7EE3-44AB-9B3F-D807009558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42732" y="3295863"/>
            <a:ext cx="826477" cy="2274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F58754-2DE1-4D1A-8822-C9719673E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2784" y="5278890"/>
            <a:ext cx="4398432" cy="10342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A0EE83-398C-468F-85A8-F9B9BBAAB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271" y="3536530"/>
            <a:ext cx="3827459" cy="1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58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15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Variational Autoencoders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5B1823-0138-475F-949C-FCD2B145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53" y="1585610"/>
            <a:ext cx="4908495" cy="30532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F9B132-F07B-44FF-A2D6-55640450C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94" y="4928634"/>
            <a:ext cx="5350213" cy="112041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CB431D7-29A9-46BE-8DFB-93E4B95604E7}"/>
              </a:ext>
            </a:extLst>
          </p:cNvPr>
          <p:cNvSpPr/>
          <p:nvPr/>
        </p:nvSpPr>
        <p:spPr>
          <a:xfrm>
            <a:off x="383026" y="6338858"/>
            <a:ext cx="78867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Kingma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D. P., &amp; Welling, M. (2013). Auto-encoding variational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bayes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CN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 preprint arXiv:1312.6114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39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16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92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Intuition of Variational Autoencoders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a data point    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maps      to     by sampling from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reconstruct     by sampling from 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29D6A7-339A-4A00-A33E-AD873A147EAF}"/>
              </a:ext>
            </a:extLst>
          </p:cNvPr>
          <p:cNvSpPr/>
          <p:nvPr/>
        </p:nvSpPr>
        <p:spPr>
          <a:xfrm>
            <a:off x="383026" y="6338858"/>
            <a:ext cx="78867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Kingma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D. P., &amp; Welling, M. (2013). Auto-encoding variational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bayes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CN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 preprint arXiv:1312.6114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FA4094-8CA8-4B38-8BAE-B28030E464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753" y="1585610"/>
            <a:ext cx="4908495" cy="3053219"/>
          </a:xfrm>
          <a:prstGeom prst="rect">
            <a:avLst/>
          </a:prstGeom>
        </p:spPr>
      </p:pic>
      <p:pic>
        <p:nvPicPr>
          <p:cNvPr id="23" name="图片 22" descr="\documentclass{article}&#10;\usepackage{amsmath}&#10;\pagestyle{empty}&#10;\begin{document}&#10;&#10;$x^{i}$&#10;&#10;&#10;\end{document}" title="IguanaTex Bitmap Display">
            <a:extLst>
              <a:ext uri="{FF2B5EF4-FFF2-40B4-BE49-F238E27FC236}">
                <a16:creationId xmlns:a16="http://schemas.microsoft.com/office/drawing/2014/main" id="{6F322132-6AA7-4C30-8DC4-2B2F74E769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87472" y="4980007"/>
            <a:ext cx="179383" cy="190574"/>
          </a:xfrm>
          <a:prstGeom prst="rect">
            <a:avLst/>
          </a:prstGeom>
        </p:spPr>
      </p:pic>
      <p:pic>
        <p:nvPicPr>
          <p:cNvPr id="28" name="图片 27" descr="\documentclass{article}&#10;\usepackage{amsmath}&#10;\pagestyle{empty}&#10;\begin{document}&#10;&#10;$x^{i}$&#10;&#10;&#10;\end{document}" title="IguanaTex Bitmap Display">
            <a:extLst>
              <a:ext uri="{FF2B5EF4-FFF2-40B4-BE49-F238E27FC236}">
                <a16:creationId xmlns:a16="http://schemas.microsoft.com/office/drawing/2014/main" id="{DBB0AD3E-826B-4B8D-A375-B78A1358ED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86311" y="5256878"/>
            <a:ext cx="179383" cy="190574"/>
          </a:xfrm>
          <a:prstGeom prst="rect">
            <a:avLst/>
          </a:prstGeom>
        </p:spPr>
      </p:pic>
      <p:pic>
        <p:nvPicPr>
          <p:cNvPr id="32" name="图片 31" descr="\documentclass{article}&#10;\usepackage{amsmath}&#10;\pagestyle{empty}&#10;\begin{document}&#10;&#10;$\hat{z}$&#10;&#10;&#10;\end{document}" title="IguanaTex Bitmap Display">
            <a:extLst>
              <a:ext uri="{FF2B5EF4-FFF2-40B4-BE49-F238E27FC236}">
                <a16:creationId xmlns:a16="http://schemas.microsoft.com/office/drawing/2014/main" id="{3A3373C2-D3B0-4848-AD91-8061D14AA0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707319" y="5286830"/>
            <a:ext cx="96768" cy="160622"/>
          </a:xfrm>
          <a:prstGeom prst="rect">
            <a:avLst/>
          </a:prstGeom>
        </p:spPr>
      </p:pic>
      <p:pic>
        <p:nvPicPr>
          <p:cNvPr id="36" name="图片 35" descr="\documentclass{article}&#10;\usepackage{amsmath}&#10;\pagestyle{empty}&#10;\begin{document}&#10;&#10;$q_{\phi}(z|x^{i})$&#10;&#10;&#10;\end{document}" title="IguanaTex Bitmap Display">
            <a:extLst>
              <a:ext uri="{FF2B5EF4-FFF2-40B4-BE49-F238E27FC236}">
                <a16:creationId xmlns:a16="http://schemas.microsoft.com/office/drawing/2014/main" id="{86E966ED-D352-4EA1-BA84-C4B8E19A108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64147" y="5249763"/>
            <a:ext cx="752749" cy="254756"/>
          </a:xfrm>
          <a:prstGeom prst="rect">
            <a:avLst/>
          </a:prstGeom>
        </p:spPr>
      </p:pic>
      <p:pic>
        <p:nvPicPr>
          <p:cNvPr id="38" name="图片 37" descr="\documentclass{article}&#10;\usepackage{amsmath}&#10;\pagestyle{empty}&#10;\begin{document}&#10;&#10;$\hat{x}$&#10;&#10;&#10;\end{document}" title="IguanaTex Bitmap Display">
            <a:extLst>
              <a:ext uri="{FF2B5EF4-FFF2-40B4-BE49-F238E27FC236}">
                <a16:creationId xmlns:a16="http://schemas.microsoft.com/office/drawing/2014/main" id="{DEB03F12-8E7A-497F-B2B5-FFBD19DE66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73061" y="5555172"/>
            <a:ext cx="113554" cy="160622"/>
          </a:xfrm>
          <a:prstGeom prst="rect">
            <a:avLst/>
          </a:prstGeom>
        </p:spPr>
      </p:pic>
      <p:pic>
        <p:nvPicPr>
          <p:cNvPr id="40" name="图片 39" descr="\documentclass{article}&#10;\usepackage{amsmath}&#10;\pagestyle{empty}&#10;\begin{document}&#10;&#10;$p_{\theta}(x|\hat{z};\theta)$&#10;&#10;&#10;\end{document}" title="IguanaTex Bitmap Display">
            <a:extLst>
              <a:ext uri="{FF2B5EF4-FFF2-40B4-BE49-F238E27FC236}">
                <a16:creationId xmlns:a16="http://schemas.microsoft.com/office/drawing/2014/main" id="{49F3B4EA-FEF3-4B2F-9F5A-72446F3B074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662579" y="5555172"/>
            <a:ext cx="902839" cy="2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6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17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96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Intuition of Variational Autoencoders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term encourages                (      likely under                 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 term encourages    to be likely under the prior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29D6A7-339A-4A00-A33E-AD873A147EAF}"/>
              </a:ext>
            </a:extLst>
          </p:cNvPr>
          <p:cNvSpPr/>
          <p:nvPr/>
        </p:nvSpPr>
        <p:spPr>
          <a:xfrm>
            <a:off x="383026" y="6338858"/>
            <a:ext cx="78867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Kingma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D. P., &amp; Welling, M. (2013). Auto-encoding variational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bayes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CN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 preprint arXiv:1312.6114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FA4094-8CA8-4B38-8BAE-B28030E46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7753" y="1585610"/>
            <a:ext cx="4908495" cy="30532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ABF11D-4BEA-4F0F-85AE-E393FDDA91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748"/>
          <a:stretch/>
        </p:blipFill>
        <p:spPr>
          <a:xfrm>
            <a:off x="2076221" y="4766967"/>
            <a:ext cx="4991559" cy="390178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$\hat{x}\approx x^{i}$&#10;&#10;&#10;\end{document}" title="IguanaTex Bitmap Display">
            <a:extLst>
              <a:ext uri="{FF2B5EF4-FFF2-40B4-BE49-F238E27FC236}">
                <a16:creationId xmlns:a16="http://schemas.microsoft.com/office/drawing/2014/main" id="{DF05DFC7-94C1-42DA-BB0C-E757B923A8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64128" y="5291846"/>
            <a:ext cx="612864" cy="190574"/>
          </a:xfrm>
          <a:prstGeom prst="rect">
            <a:avLst/>
          </a:prstGeom>
        </p:spPr>
      </p:pic>
      <p:pic>
        <p:nvPicPr>
          <p:cNvPr id="3" name="图片 2" descr="\documentclass{article}&#10;\usepackage{amsmath}&#10;\pagestyle{empty}&#10;\begin{document}&#10;&#10;$x^{i}$&#10;&#10;&#10;\end{document}" title="IguanaTex Bitmap Display">
            <a:extLst>
              <a:ext uri="{FF2B5EF4-FFF2-40B4-BE49-F238E27FC236}">
                <a16:creationId xmlns:a16="http://schemas.microsoft.com/office/drawing/2014/main" id="{ECAA9685-A0F7-4487-9F25-6E1606B13E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332344" y="5291846"/>
            <a:ext cx="179383" cy="190574"/>
          </a:xfrm>
          <a:prstGeom prst="rect">
            <a:avLst/>
          </a:prstGeom>
        </p:spPr>
      </p:pic>
      <p:pic>
        <p:nvPicPr>
          <p:cNvPr id="7" name="图片 6" descr="\documentclass{article}&#10;\usepackage{amsmath}&#10;\pagestyle{empty}&#10;\begin{document}&#10;&#10;$p(x|\hat{z};\theta)$&#10;&#10;&#10;\end{document}" title="IguanaTex Bitmap Display">
            <a:extLst>
              <a:ext uri="{FF2B5EF4-FFF2-40B4-BE49-F238E27FC236}">
                <a16:creationId xmlns:a16="http://schemas.microsoft.com/office/drawing/2014/main" id="{5BF7BCCF-1638-4925-A59F-5F45806301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723449" y="5301574"/>
            <a:ext cx="799817" cy="227438"/>
          </a:xfrm>
          <a:prstGeom prst="rect">
            <a:avLst/>
          </a:prstGeom>
        </p:spPr>
      </p:pic>
      <p:pic>
        <p:nvPicPr>
          <p:cNvPr id="12" name="图片 11" descr="\documentclass{article}&#10;\usepackage{amsmath}&#10;\pagestyle{empty}&#10;\begin{document}&#10;&#10;&#10;$z$&#10;&#10;\end{document}" title="IguanaTex Bitmap Display">
            <a:extLst>
              <a:ext uri="{FF2B5EF4-FFF2-40B4-BE49-F238E27FC236}">
                <a16:creationId xmlns:a16="http://schemas.microsoft.com/office/drawing/2014/main" id="{C0938FFC-F62B-49C1-A18C-EC849C973D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692992" y="5654378"/>
            <a:ext cx="96768" cy="103351"/>
          </a:xfrm>
          <a:prstGeom prst="rect">
            <a:avLst/>
          </a:prstGeom>
        </p:spPr>
      </p:pic>
      <p:pic>
        <p:nvPicPr>
          <p:cNvPr id="15" name="图片 14" descr="\documentclass{article}&#10;\usepackage{amsmath}&#10;\pagestyle{empty}&#10;\begin{document}&#10;&#10;&#10;$p(z)$&#10;&#10;\end{document}" title="IguanaTex Bitmap Display">
            <a:extLst>
              <a:ext uri="{FF2B5EF4-FFF2-40B4-BE49-F238E27FC236}">
                <a16:creationId xmlns:a16="http://schemas.microsoft.com/office/drawing/2014/main" id="{BAF68D57-B078-4D01-BE9E-D3D1FC25FD3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409310" y="5575667"/>
            <a:ext cx="392338" cy="2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99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18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66FC64F-EAF8-4210-A603-FA953BA66527}"/>
              </a:ext>
            </a:extLst>
          </p:cNvPr>
          <p:cNvSpPr txBox="1"/>
          <p:nvPr/>
        </p:nvSpPr>
        <p:spPr>
          <a:xfrm>
            <a:off x="628650" y="1262383"/>
            <a:ext cx="78867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Inference and Generation of MNIST Dataset using VAE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F728F0-C37B-473D-839B-66ED3B55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80" y="1595513"/>
            <a:ext cx="5394841" cy="238596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F96E4F2-2A0F-4DA0-8FC1-2AF2B2C96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73" y="4062797"/>
            <a:ext cx="2348014" cy="22935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4FA30DB-D7D4-46BA-8B21-9F78CE97F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"/>
          <a:stretch/>
        </p:blipFill>
        <p:spPr>
          <a:xfrm>
            <a:off x="3084548" y="4062798"/>
            <a:ext cx="2974905" cy="25019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9361855-2FA7-461A-B5C5-D30A7B4BD5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55" t="25106" r="24954" b="25248"/>
          <a:stretch/>
        </p:blipFill>
        <p:spPr>
          <a:xfrm>
            <a:off x="6095412" y="4062798"/>
            <a:ext cx="2372189" cy="22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7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19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Equation Model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Gaussian linear latent variable model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of the relations between the variables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Normality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Gaussian distribution for the residuals of the latent variables and the residuals of the observed variables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Linear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model: relate the latent variables      to the observed variables </a:t>
            </a:r>
          </a:p>
          <a:p>
            <a:pPr lvl="1">
              <a:spcBef>
                <a:spcPts val="600"/>
              </a:spcBef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Linear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model: relate the latent variables      to each other (self-regression problem)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which gives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        are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 matrices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multivariate Gaussian distribution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Bollen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K. A. (1989).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equations with latent variables 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(Vol. 210). John Wiley &amp; Sons.</a:t>
            </a:r>
          </a:p>
        </p:txBody>
      </p:sp>
      <p:pic>
        <p:nvPicPr>
          <p:cNvPr id="26" name="图片 25" descr="\documentclass{article}&#10;\usepackage{amsmath}&#10;\pagestyle{empty}&#10;\begin{document}&#10;&#10;$\boldsymbol{X}=\boldsymbol{W}^T\boldsymbol{X}+\boldsymbol{Z}$&#10;&#10;&#10;\end{document}" title="IguanaTex Bitmap Display">
            <a:extLst>
              <a:ext uri="{FF2B5EF4-FFF2-40B4-BE49-F238E27FC236}">
                <a16:creationId xmlns:a16="http://schemas.microsoft.com/office/drawing/2014/main" id="{D857122F-B252-4F7D-AAFD-C7CD6B1D91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746510" y="4437467"/>
            <a:ext cx="1650980" cy="226779"/>
          </a:xfrm>
          <a:prstGeom prst="rect">
            <a:avLst/>
          </a:prstGeom>
        </p:spPr>
      </p:pic>
      <p:pic>
        <p:nvPicPr>
          <p:cNvPr id="28" name="图片 27" descr="\documentclass{article}&#10;\usepackage{amsmath}&#10;\pagestyle{empty}&#10;\begin{document}&#10;&#10;$\boldsymbol{Y}=\boldsymbol{A}\boldsymbol{X}+\boldsymbol{\varepsilon}$&#10;&#10;&#10;\end{document}" title="IguanaTex Bitmap Display">
            <a:extLst>
              <a:ext uri="{FF2B5EF4-FFF2-40B4-BE49-F238E27FC236}">
                <a16:creationId xmlns:a16="http://schemas.microsoft.com/office/drawing/2014/main" id="{29B340BA-3AA1-491F-A5FC-74BAB2FD1E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909930" y="3338486"/>
            <a:ext cx="1324141" cy="181028"/>
          </a:xfrm>
          <a:prstGeom prst="rect">
            <a:avLst/>
          </a:prstGeom>
        </p:spPr>
      </p:pic>
      <p:pic>
        <p:nvPicPr>
          <p:cNvPr id="30" name="图片 29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8766CE3E-487F-4E12-A061-7E65279863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479700" y="2852082"/>
            <a:ext cx="208347" cy="156014"/>
          </a:xfrm>
          <a:prstGeom prst="rect">
            <a:avLst/>
          </a:prstGeom>
        </p:spPr>
      </p:pic>
      <p:pic>
        <p:nvPicPr>
          <p:cNvPr id="32" name="图片 31" descr="\documentclass{article}&#10;\usepackage{amsmath}&#10;\pagestyle{empty}&#10;\begin{document}&#10;&#10;$\boldsymbol{Y}$&#10;&#10;&#10;\end{document}" title="IguanaTex Bitmap Display">
            <a:extLst>
              <a:ext uri="{FF2B5EF4-FFF2-40B4-BE49-F238E27FC236}">
                <a16:creationId xmlns:a16="http://schemas.microsoft.com/office/drawing/2014/main" id="{0C22E59E-C87C-4AC1-BFA2-9695958BBC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248171" y="3123660"/>
            <a:ext cx="189257" cy="156014"/>
          </a:xfrm>
          <a:prstGeom prst="rect">
            <a:avLst/>
          </a:prstGeom>
        </p:spPr>
      </p:pic>
      <p:pic>
        <p:nvPicPr>
          <p:cNvPr id="37" name="图片 36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A399EA07-F9DF-4410-A073-4DFD01D4394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67895" y="3821606"/>
            <a:ext cx="208347" cy="156014"/>
          </a:xfrm>
          <a:prstGeom prst="rect">
            <a:avLst/>
          </a:prstGeom>
        </p:spPr>
      </p:pic>
      <p:pic>
        <p:nvPicPr>
          <p:cNvPr id="39" name="图片 38" descr="\documentclass{article}&#10;\usepackage{amsmath}&#10;\pagestyle{empty}&#10;\begin{document}&#10;&#10;$\boldsymbol{\varepsilon}$,\,$\boldsymbol{Z}$&#10;&#10;&#10;\end{document}" title="IguanaTex Bitmap Display">
            <a:extLst>
              <a:ext uri="{FF2B5EF4-FFF2-40B4-BE49-F238E27FC236}">
                <a16:creationId xmlns:a16="http://schemas.microsoft.com/office/drawing/2014/main" id="{A231D70B-A8BF-404B-A9F2-E802FB5BF09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417399" y="5850621"/>
            <a:ext cx="396946" cy="199790"/>
          </a:xfrm>
          <a:prstGeom prst="rect">
            <a:avLst/>
          </a:prstGeom>
        </p:spPr>
      </p:pic>
      <p:pic>
        <p:nvPicPr>
          <p:cNvPr id="42" name="图片 41" descr="\documentclass{article}&#10;\usepackage{amsmath}&#10;\pagestyle{empty}&#10;\begin{document}&#10;&#10;$\boldsymbol{X}=(\boldsymbol{I}-\boldsymbol{W}^T)^{-1}\boldsymbol{Z}$&#10;&#10;&#10;\end{document}" title="IguanaTex Bitmap Display">
            <a:extLst>
              <a:ext uri="{FF2B5EF4-FFF2-40B4-BE49-F238E27FC236}">
                <a16:creationId xmlns:a16="http://schemas.microsoft.com/office/drawing/2014/main" id="{925D0E9F-C30C-4115-93CB-9263EBA848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585395" y="4984459"/>
            <a:ext cx="1973211" cy="264630"/>
          </a:xfrm>
          <a:prstGeom prst="rect">
            <a:avLst/>
          </a:prstGeom>
        </p:spPr>
      </p:pic>
      <p:pic>
        <p:nvPicPr>
          <p:cNvPr id="45" name="图片 44" descr="\documentclass{article}&#10;\usepackage{amsmath}&#10;\pagestyle{empty}&#10;\begin{document}&#10;&#10;$\boldsymbol{Z}=(\boldsymbol{I}-\boldsymbol{W}^T)\boldsymbol{X}$&#10;&#10;&#10;\end{document}" title="IguanaTex Bitmap Display">
            <a:extLst>
              <a:ext uri="{FF2B5EF4-FFF2-40B4-BE49-F238E27FC236}">
                <a16:creationId xmlns:a16="http://schemas.microsoft.com/office/drawing/2014/main" id="{20E63247-3404-4469-9DB4-D042CE64817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714912" y="5343899"/>
            <a:ext cx="1714176" cy="26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8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Background and 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RNA Sequencing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</a:p>
          <a:p>
            <a:pPr lvl="1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Model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5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20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Structural Equation Model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Gaussian linear latent variable model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of the relations between the variables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Normality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Gaussian distribution for the residuals of the latent variables and the residuals of the observed variables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model: relate the latent variables      to the observed variables     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deep neural networks (</a:t>
            </a:r>
            <a:r>
              <a:rPr lang="en-US" altLang="zh-CN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MLP)</a:t>
            </a:r>
            <a:endParaRPr lang="en-US" altLang="zh-CN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model: relate the latent variables      to each other (self-regression problem)</a:t>
            </a:r>
          </a:p>
          <a:p>
            <a:pPr lvl="1">
              <a:spcBef>
                <a:spcPts val="600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multilayer neural network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spcBef>
                <a:spcPts val="600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pPr lvl="1">
              <a:spcBef>
                <a:spcPts val="600"/>
              </a:spcBef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Yu, Y., Chen, J., Gao, T., &amp; Yu, M. (2019, May). DAG-GNN: DAG structure learning with graph neural networks. In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International Conference on Machine Learning 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(pp. 7154-7163). PMLR.</a:t>
            </a:r>
          </a:p>
        </p:txBody>
      </p:sp>
      <p:pic>
        <p:nvPicPr>
          <p:cNvPr id="30" name="图片 29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8766CE3E-487F-4E12-A061-7E65279863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92151" y="2852082"/>
            <a:ext cx="208347" cy="156014"/>
          </a:xfrm>
          <a:prstGeom prst="rect">
            <a:avLst/>
          </a:prstGeom>
        </p:spPr>
      </p:pic>
      <p:pic>
        <p:nvPicPr>
          <p:cNvPr id="32" name="图片 31" descr="\documentclass{article}&#10;\usepackage{amsmath}&#10;\pagestyle{empty}&#10;\begin{document}&#10;&#10;$\boldsymbol{Y}$&#10;&#10;&#10;\end{document}" title="IguanaTex Bitmap Display">
            <a:extLst>
              <a:ext uri="{FF2B5EF4-FFF2-40B4-BE49-F238E27FC236}">
                <a16:creationId xmlns:a16="http://schemas.microsoft.com/office/drawing/2014/main" id="{0C22E59E-C87C-4AC1-BFA2-9695958BBC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248171" y="3123660"/>
            <a:ext cx="189257" cy="156014"/>
          </a:xfrm>
          <a:prstGeom prst="rect">
            <a:avLst/>
          </a:prstGeom>
        </p:spPr>
      </p:pic>
      <p:pic>
        <p:nvPicPr>
          <p:cNvPr id="37" name="图片 36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A399EA07-F9DF-4410-A073-4DFD01D439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09527" y="3821606"/>
            <a:ext cx="208347" cy="156014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$\boldsymbol{X}=f_1((\boldsymbol{I}-\boldsymbol{W}^T)^{-1}\boldsymbol{Z})$&#10;&#10;&#10;\end{document}" title="IguanaTex Bitmap Display">
            <a:extLst>
              <a:ext uri="{FF2B5EF4-FFF2-40B4-BE49-F238E27FC236}">
                <a16:creationId xmlns:a16="http://schemas.microsoft.com/office/drawing/2014/main" id="{D7A8BB6D-36C7-4FDB-B062-663878B4BF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397290" y="4984459"/>
            <a:ext cx="2349421" cy="264630"/>
          </a:xfrm>
          <a:prstGeom prst="rect">
            <a:avLst/>
          </a:prstGeom>
        </p:spPr>
      </p:pic>
      <p:pic>
        <p:nvPicPr>
          <p:cNvPr id="22" name="图片 21" descr="\documentclass{article}&#10;\usepackage{amsmath}&#10;\pagestyle{empty}&#10;\begin{document}&#10;&#10;$\boldsymbol{Z}=(\boldsymbol{I}-\boldsymbol{W}^T)f_2(\boldsymbol{X})$&#10;&#10;&#10;\end{document}" title="IguanaTex Bitmap Display">
            <a:extLst>
              <a:ext uri="{FF2B5EF4-FFF2-40B4-BE49-F238E27FC236}">
                <a16:creationId xmlns:a16="http://schemas.microsoft.com/office/drawing/2014/main" id="{53938F13-A757-4589-A1A1-3F69E12D0A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523022" y="5343899"/>
            <a:ext cx="2097956" cy="264630"/>
          </a:xfrm>
          <a:prstGeom prst="rect">
            <a:avLst/>
          </a:prstGeom>
        </p:spPr>
      </p:pic>
      <p:pic>
        <p:nvPicPr>
          <p:cNvPr id="25" name="图片 24" descr="\documentclass{article}&#10;\usepackage{amsmath}&#10;\pagestyle{empty}&#10;\begin{document}&#10;&#10;$f_1,\,f_2$&#10;&#10;&#10;\end{document}" title="IguanaTex Bitmap Display">
            <a:extLst>
              <a:ext uri="{FF2B5EF4-FFF2-40B4-BE49-F238E27FC236}">
                <a16:creationId xmlns:a16="http://schemas.microsoft.com/office/drawing/2014/main" id="{D03E1A26-07F6-417E-9FFA-B2CA7729906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92146" y="4424983"/>
            <a:ext cx="532553" cy="20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21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Structural Equation Model </a:t>
            </a:r>
            <a:r>
              <a:rPr lang="zh-CN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CN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linear latent variable model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Linearity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relations between the variables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Normality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Gaussian distribution for the residuals of the latent variables and the residuals of the observed variables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model: relate the latent variables      to the observed variables     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deep neural networks (</a:t>
            </a:r>
            <a:r>
              <a:rPr lang="en-US" altLang="zh-CN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MLP)</a:t>
            </a:r>
            <a:endParaRPr lang="en-US" altLang="zh-CN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model: relate the latent variables      to each other (self-regression problem)</a:t>
            </a:r>
          </a:p>
          <a:p>
            <a:pPr lvl="1">
              <a:spcBef>
                <a:spcPts val="600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multilayer neural network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altLang="zh-C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Decoder and Encoder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pPr lvl="1">
              <a:spcBef>
                <a:spcPts val="600"/>
              </a:spcBef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Yu, Y., Chen, J., Gao, T., &amp; Yu, M. (2019, May). DAG-GNN: DAG structure learning with graph neural networks. In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International Conference on Machine Learning 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(pp. 7154-7163). PMLR.</a:t>
            </a:r>
          </a:p>
        </p:txBody>
      </p:sp>
      <p:pic>
        <p:nvPicPr>
          <p:cNvPr id="30" name="图片 29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8766CE3E-487F-4E12-A061-7E65279863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92151" y="2852082"/>
            <a:ext cx="208347" cy="156014"/>
          </a:xfrm>
          <a:prstGeom prst="rect">
            <a:avLst/>
          </a:prstGeom>
        </p:spPr>
      </p:pic>
      <p:pic>
        <p:nvPicPr>
          <p:cNvPr id="32" name="图片 31" descr="\documentclass{article}&#10;\usepackage{amsmath}&#10;\pagestyle{empty}&#10;\begin{document}&#10;&#10;$\boldsymbol{Y}$&#10;&#10;&#10;\end{document}" title="IguanaTex Bitmap Display">
            <a:extLst>
              <a:ext uri="{FF2B5EF4-FFF2-40B4-BE49-F238E27FC236}">
                <a16:creationId xmlns:a16="http://schemas.microsoft.com/office/drawing/2014/main" id="{0C22E59E-C87C-4AC1-BFA2-9695958BBC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248171" y="3123660"/>
            <a:ext cx="189257" cy="156014"/>
          </a:xfrm>
          <a:prstGeom prst="rect">
            <a:avLst/>
          </a:prstGeom>
        </p:spPr>
      </p:pic>
      <p:pic>
        <p:nvPicPr>
          <p:cNvPr id="37" name="图片 36" descr="\documentclass{article}&#10;\usepackage{amsmath}&#10;\pagestyle{empty}&#10;\begin{document}&#10;&#10;$\boldsymbol{X}$&#10;&#10;&#10;\end{document}" title="IguanaTex Bitmap Display">
            <a:extLst>
              <a:ext uri="{FF2B5EF4-FFF2-40B4-BE49-F238E27FC236}">
                <a16:creationId xmlns:a16="http://schemas.microsoft.com/office/drawing/2014/main" id="{A399EA07-F9DF-4410-A073-4DFD01D439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09527" y="3821606"/>
            <a:ext cx="208347" cy="156014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$\boldsymbol{X}=f_1((\boldsymbol{I}-\boldsymbol{W}^T)^{-1}\boldsymbol{Z})$&#10;&#10;&#10;\end{document}" title="IguanaTex Bitmap Display">
            <a:extLst>
              <a:ext uri="{FF2B5EF4-FFF2-40B4-BE49-F238E27FC236}">
                <a16:creationId xmlns:a16="http://schemas.microsoft.com/office/drawing/2014/main" id="{D7A8BB6D-36C7-4FDB-B062-663878B4BF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397290" y="4984459"/>
            <a:ext cx="2349421" cy="264630"/>
          </a:xfrm>
          <a:prstGeom prst="rect">
            <a:avLst/>
          </a:prstGeom>
        </p:spPr>
      </p:pic>
      <p:pic>
        <p:nvPicPr>
          <p:cNvPr id="22" name="图片 21" descr="\documentclass{article}&#10;\usepackage{amsmath}&#10;\pagestyle{empty}&#10;\begin{document}&#10;&#10;$\boldsymbol{Z}=(\boldsymbol{I}-\boldsymbol{W}^T)f_2(\boldsymbol{X})$&#10;&#10;&#10;\end{document}" title="IguanaTex Bitmap Display">
            <a:extLst>
              <a:ext uri="{FF2B5EF4-FFF2-40B4-BE49-F238E27FC236}">
                <a16:creationId xmlns:a16="http://schemas.microsoft.com/office/drawing/2014/main" id="{53938F13-A757-4589-A1A1-3F69E12D0A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523022" y="5343899"/>
            <a:ext cx="2097956" cy="264630"/>
          </a:xfrm>
          <a:prstGeom prst="rect">
            <a:avLst/>
          </a:prstGeom>
        </p:spPr>
      </p:pic>
      <p:pic>
        <p:nvPicPr>
          <p:cNvPr id="25" name="图片 24" descr="\documentclass{article}&#10;\usepackage{amsmath}&#10;\pagestyle{empty}&#10;\begin{document}&#10;&#10;$f_1,\,f_2$&#10;&#10;&#10;\end{document}" title="IguanaTex Bitmap Display">
            <a:extLst>
              <a:ext uri="{FF2B5EF4-FFF2-40B4-BE49-F238E27FC236}">
                <a16:creationId xmlns:a16="http://schemas.microsoft.com/office/drawing/2014/main" id="{D03E1A26-07F6-417E-9FFA-B2CA7729906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92146" y="4424983"/>
            <a:ext cx="532553" cy="2070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98F22B-1B18-41E6-B11B-034E120A79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0227" y="1601395"/>
            <a:ext cx="6323547" cy="12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9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22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of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5A2B43-5152-4D5D-A9AE-6D422CF4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369" y="1770435"/>
            <a:ext cx="4053262" cy="42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7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23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of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A013E0-E19C-4327-A476-701A0D7AA4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9" r="3672"/>
          <a:stretch/>
        </p:blipFill>
        <p:spPr>
          <a:xfrm>
            <a:off x="1857983" y="1662493"/>
            <a:ext cx="5428034" cy="4550755"/>
          </a:xfrm>
          <a:prstGeom prst="rect">
            <a:avLst/>
          </a:prstGeom>
        </p:spPr>
      </p:pic>
      <p:pic>
        <p:nvPicPr>
          <p:cNvPr id="6" name="图片 5" descr="\documentclass{article}&#10;\usepackage{amsmath}&#10;\pagestyle{empty}&#10;\begin{document}&#10;&#10;$f_2$&#10;&#10;&#10;\end{document}" title="IguanaTex Bitmap Display">
            <a:extLst>
              <a:ext uri="{FF2B5EF4-FFF2-40B4-BE49-F238E27FC236}">
                <a16:creationId xmlns:a16="http://schemas.microsoft.com/office/drawing/2014/main" id="{74C9D300-4B42-44C1-8C9D-9FFEC6A3EE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40775" y="4641174"/>
            <a:ext cx="200046" cy="230034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&#10;$f_1$&#10;&#10;&#10;\end{document}" title="IguanaTex Bitmap Display">
            <a:extLst>
              <a:ext uri="{FF2B5EF4-FFF2-40B4-BE49-F238E27FC236}">
                <a16:creationId xmlns:a16="http://schemas.microsoft.com/office/drawing/2014/main" id="{08AE22CE-2455-4DA6-ACFC-7CC22AC0BF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03179" y="4641174"/>
            <a:ext cx="194195" cy="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3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363B21D-CC9A-4B7E-B82C-424A2FA66227}"/>
              </a:ext>
            </a:extLst>
          </p:cNvPr>
          <p:cNvSpPr/>
          <p:nvPr/>
        </p:nvSpPr>
        <p:spPr>
          <a:xfrm>
            <a:off x="1857983" y="1662493"/>
            <a:ext cx="5428034" cy="4550755"/>
          </a:xfrm>
          <a:prstGeom prst="rect">
            <a:avLst/>
          </a:prstGeom>
          <a:blipFill dpi="0" rotWithShape="1">
            <a:blip r:embed="rId4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24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of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A013E0-E19C-4327-A476-701A0D7AA4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9" r="50166"/>
          <a:stretch/>
        </p:blipFill>
        <p:spPr>
          <a:xfrm>
            <a:off x="1857983" y="1662493"/>
            <a:ext cx="2714017" cy="4550755"/>
          </a:xfrm>
          <a:prstGeom prst="rect">
            <a:avLst/>
          </a:prstGeom>
        </p:spPr>
      </p:pic>
      <p:pic>
        <p:nvPicPr>
          <p:cNvPr id="6" name="图片 5" descr="\documentclass{article}&#10;\usepackage{amsmath}&#10;\pagestyle{empty}&#10;\begin{document}&#10;&#10;$f_2$&#10;&#10;&#10;\end{document}" title="IguanaTex Bitmap Display">
            <a:extLst>
              <a:ext uri="{FF2B5EF4-FFF2-40B4-BE49-F238E27FC236}">
                <a16:creationId xmlns:a16="http://schemas.microsoft.com/office/drawing/2014/main" id="{74C9D300-4B42-44C1-8C9D-9FFEC6A3EE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40775" y="4641174"/>
            <a:ext cx="200046" cy="2300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E0F3A8-9B91-4869-8F8A-A49D97F21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610004"/>
            <a:ext cx="3132306" cy="3667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3C13BF-E06C-483F-BB5C-55DFD1CA5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1" y="4307291"/>
            <a:ext cx="3132306" cy="3338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BF6873-8883-4BC6-B1A4-FC777F384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622176"/>
            <a:ext cx="3943350" cy="372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8EB402-FDD5-4E4E-80DC-4E80AC6681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1" y="4927963"/>
            <a:ext cx="3394952" cy="3539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F4C91B-4224-452B-9AD2-46A53CC9F6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1" y="2396505"/>
            <a:ext cx="3468508" cy="4001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8C5FCFC-0EFD-4AFE-ABAD-4064AE0D306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216"/>
          <a:stretch/>
        </p:blipFill>
        <p:spPr>
          <a:xfrm>
            <a:off x="4610912" y="2763250"/>
            <a:ext cx="1170185" cy="23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6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363B21D-CC9A-4B7E-B82C-424A2FA66227}"/>
              </a:ext>
            </a:extLst>
          </p:cNvPr>
          <p:cNvSpPr/>
          <p:nvPr/>
        </p:nvSpPr>
        <p:spPr>
          <a:xfrm>
            <a:off x="1857983" y="1662493"/>
            <a:ext cx="5428034" cy="4550755"/>
          </a:xfrm>
          <a:prstGeom prst="rect">
            <a:avLst/>
          </a:prstGeom>
          <a:blipFill dpi="0" rotWithShape="1">
            <a:blip r:embed="rId4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25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of 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13" name="图片 12" descr="\documentclass{article}&#10;\usepackage{amsmath}&#10;\pagestyle{empty}&#10;\begin{document}&#10;&#10;$f_1$&#10;&#10;&#10;\end{document}" title="IguanaTex Bitmap Display">
            <a:extLst>
              <a:ext uri="{FF2B5EF4-FFF2-40B4-BE49-F238E27FC236}">
                <a16:creationId xmlns:a16="http://schemas.microsoft.com/office/drawing/2014/main" id="{F710B5B5-204B-48BB-911A-5FE88EB016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03179" y="4641174"/>
            <a:ext cx="194195" cy="2300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A1DC39-530A-4A07-9789-B6CBB322A9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34" r="3672"/>
          <a:stretch/>
        </p:blipFill>
        <p:spPr>
          <a:xfrm>
            <a:off x="4571999" y="1661511"/>
            <a:ext cx="2714017" cy="45507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15FA5C0-B1BE-48FC-AA6C-C3FB65B56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6746" y="3429000"/>
            <a:ext cx="2042807" cy="3570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60476A-B420-48F6-9214-1CC52A1AC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2826" y="3824936"/>
            <a:ext cx="2946727" cy="294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7838AF-DDF4-4BE5-96A0-BA16B4870C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137" y="4473192"/>
            <a:ext cx="3628416" cy="294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EEB0B3-8AE8-47C9-87C2-7B31A02FF9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9633" y="4774208"/>
            <a:ext cx="3219920" cy="2745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7FF6F3-630E-46D6-881E-7380110C5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5238" y="5556427"/>
            <a:ext cx="3074315" cy="36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08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26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 Details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β-VAE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a simple variant of vanilla VAE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Input: log-transformed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-seq expression data (z-normalized)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 training: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RMSprop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to avoid unstable behavior of Adam; optimize MLPs and       </a:t>
            </a:r>
            <a:r>
              <a:rPr lang="en-US" altLang="zh-CN" dirty="0"/>
              <a:t>alternately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Initialization: matrix diagonal of       are set as zeros (no self-interactions)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3C62B-ACCD-4BBE-B4CF-26941C797AD4}"/>
              </a:ext>
            </a:extLst>
          </p:cNvPr>
          <p:cNvSpPr/>
          <p:nvPr/>
        </p:nvSpPr>
        <p:spPr>
          <a:xfrm>
            <a:off x="383025" y="6013590"/>
            <a:ext cx="78867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Higgins, I., Matthey, L., Pal, A., Burgess, C.,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Glorot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X.,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Botvinick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M., ... &amp;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Lerchner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A. (2017, April). beta-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: Learning basic visual concepts with a constrained variational framework. In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International conference on learning representations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7" name="图片 16" descr="\documentclass{article}&#10;\usepackage{amsmath}&#10;\pagestyle{empty}&#10;\begin{document}&#10;&#10;$\mathcal{L}=-E_{q(\boldsymbol{X})}[\log p(\boldsymbol{X} | \boldsymbol{Z})]+\beta\, \text{KL}(q(\boldsymbol{Z} |\boldsymbol{X}) \| p(\boldsymbol{Z}))+\alpha\|\boldsymbol{W}\|_{1}$&#10;&#10;&#10;\end{document}" title="IguanaTex Bitmap Display">
            <a:extLst>
              <a:ext uri="{FF2B5EF4-FFF2-40B4-BE49-F238E27FC236}">
                <a16:creationId xmlns:a16="http://schemas.microsoft.com/office/drawing/2014/main" id="{4A54A2C1-583D-4459-9621-621E877D41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74062" y="2030458"/>
            <a:ext cx="5795876" cy="25179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5DB51F6-3728-4C04-A384-34FACB9BC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062" y="2555021"/>
            <a:ext cx="5795876" cy="1195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图片 21" descr="\documentclass{article}&#10;\usepackage{amsmath}&#10;\pagestyle{empty}&#10;\begin{document}&#10;&#10;$\boldsymbol{W}$&#10;&#10;&#10;\end{document}" title="IguanaTex Bitmap Display">
            <a:extLst>
              <a:ext uri="{FF2B5EF4-FFF2-40B4-BE49-F238E27FC236}">
                <a16:creationId xmlns:a16="http://schemas.microsoft.com/office/drawing/2014/main" id="{6AABEA16-09B1-40BA-8E09-3128FD5D54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2272" y="4756493"/>
            <a:ext cx="260352" cy="159963"/>
          </a:xfrm>
          <a:prstGeom prst="rect">
            <a:avLst/>
          </a:prstGeom>
        </p:spPr>
      </p:pic>
      <p:pic>
        <p:nvPicPr>
          <p:cNvPr id="25" name="图片 24" descr="\documentclass{article}&#10;\usepackage{amsmath}&#10;\pagestyle{empty}&#10;\begin{document}&#10;&#10;$\boldsymbol{W}$&#10;&#10;&#10;\end{document}" title="IguanaTex Bitmap Display">
            <a:extLst>
              <a:ext uri="{FF2B5EF4-FFF2-40B4-BE49-F238E27FC236}">
                <a16:creationId xmlns:a16="http://schemas.microsoft.com/office/drawing/2014/main" id="{25AEE173-43F0-49C3-9174-66970702849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55559" y="5111932"/>
            <a:ext cx="260352" cy="1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23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27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and 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RNA Sequencing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</a:p>
          <a:p>
            <a:pPr lvl="1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Model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69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F5D906E-6093-46D9-BF64-136466ACEF1B}"/>
              </a:ext>
            </a:extLst>
          </p:cNvPr>
          <p:cNvSpPr/>
          <p:nvPr/>
        </p:nvSpPr>
        <p:spPr>
          <a:xfrm>
            <a:off x="2421069" y="1679986"/>
            <a:ext cx="4301863" cy="4538714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28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GRN Inference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86F4AB-339B-40FE-B7D2-81813F518D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90"/>
          <a:stretch/>
        </p:blipFill>
        <p:spPr>
          <a:xfrm>
            <a:off x="2421069" y="4484450"/>
            <a:ext cx="4301863" cy="17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10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29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GRN Inference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Metric: EPR (Early precision ratio)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68B5B9-D76B-4730-8591-FE55948F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48" y="1936398"/>
            <a:ext cx="5724705" cy="43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5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3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Background and 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RNA Sequencing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25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30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Single-cell clustering and embedding</a:t>
            </a:r>
          </a:p>
          <a:p>
            <a:pPr lvl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2582C1-6D8B-4B1C-988A-08B98839C450}"/>
              </a:ext>
            </a:extLst>
          </p:cNvPr>
          <p:cNvSpPr/>
          <p:nvPr/>
        </p:nvSpPr>
        <p:spPr>
          <a:xfrm>
            <a:off x="2421069" y="1679986"/>
            <a:ext cx="4301863" cy="4538714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8AF450-9E58-4D6E-879D-D3C3C142AF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13" b="38567"/>
          <a:stretch/>
        </p:blipFill>
        <p:spPr>
          <a:xfrm>
            <a:off x="2421068" y="3200400"/>
            <a:ext cx="4301863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0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31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Single-cell clustering and embedding</a:t>
            </a:r>
          </a:p>
          <a:p>
            <a:pPr lvl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EC3594-6C40-4A15-92F5-F1B598C6F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07" y="2227378"/>
            <a:ext cx="7179387" cy="32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32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Single-cell clustering and embedding</a:t>
            </a:r>
          </a:p>
          <a:p>
            <a:pPr lvl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5C1B56-F83C-4B25-9A08-F411C4A6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54" y="1730883"/>
            <a:ext cx="6478093" cy="44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71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33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6B99E3-2C4F-4081-AD6B-7B49C34AFA27}"/>
              </a:ext>
            </a:extLst>
          </p:cNvPr>
          <p:cNvSpPr/>
          <p:nvPr/>
        </p:nvSpPr>
        <p:spPr>
          <a:xfrm>
            <a:off x="2421069" y="1679986"/>
            <a:ext cx="4301863" cy="4538714"/>
          </a:xfrm>
          <a:prstGeom prst="rect">
            <a:avLst/>
          </a:prstGeom>
          <a:blipFill dpi="0" rotWithShape="1">
            <a:blip r:embed="rId6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41D1FE-E43B-4E3C-9098-AE637D6684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9216"/>
          <a:stretch/>
        </p:blipFill>
        <p:spPr>
          <a:xfrm>
            <a:off x="2421068" y="1662493"/>
            <a:ext cx="4301863" cy="13971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4349D4-29A3-4A34-AB36-B37BCAF293DC}"/>
              </a:ext>
            </a:extLst>
          </p:cNvPr>
          <p:cNvSpPr/>
          <p:nvPr/>
        </p:nvSpPr>
        <p:spPr>
          <a:xfrm>
            <a:off x="2324911" y="3278221"/>
            <a:ext cx="4630366" cy="3032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Performance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Perturb the hidden vector       with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noise </a:t>
            </a:r>
          </a:p>
        </p:txBody>
      </p:sp>
      <p:pic>
        <p:nvPicPr>
          <p:cNvPr id="13" name="图片 12" descr="\documentclass{article}&#10;\usepackage{amsmath}&#10;\pagestyle{empty}&#10;\begin{document}&#10;&#10;$\boldsymbol{Z}$&#10;&#10;&#10;\end{document}" title="IguanaTex Bitmap Display">
            <a:extLst>
              <a:ext uri="{FF2B5EF4-FFF2-40B4-BE49-F238E27FC236}">
                <a16:creationId xmlns:a16="http://schemas.microsoft.com/office/drawing/2014/main" id="{24D5C8BF-A0E2-43FF-889A-620A926DF8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62961" y="3595207"/>
            <a:ext cx="167863" cy="156014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&#10;$\hat{\boldsymbol{Z}}=\boldsymbol{\mu}+\boldsymbol{n}\boldsymbol{\sigma}$&#10;&#10;\end{document}" title="IguanaTex Bitmap Display">
            <a:extLst>
              <a:ext uri="{FF2B5EF4-FFF2-40B4-BE49-F238E27FC236}">
                <a16:creationId xmlns:a16="http://schemas.microsoft.com/office/drawing/2014/main" id="{AB395811-01A3-466D-8E9C-C0D9669F08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81024" y="4058833"/>
            <a:ext cx="1233627" cy="264302"/>
          </a:xfrm>
          <a:prstGeom prst="rect">
            <a:avLst/>
          </a:prstGeom>
        </p:spPr>
      </p:pic>
      <p:pic>
        <p:nvPicPr>
          <p:cNvPr id="17" name="图片 16" descr="\documentclass{article}&#10;\usepackage{amsmath}&#10;\pagestyle{empty}&#10;\begin{document}&#10;&#10;$\boldsymbol{n}\sim\mathcal{N}(0,\boldsymbol{I})$&#10;&#10;&#10;\end{document}" title="IguanaTex Bitmap Display">
            <a:extLst>
              <a:ext uri="{FF2B5EF4-FFF2-40B4-BE49-F238E27FC236}">
                <a16:creationId xmlns:a16="http://schemas.microsoft.com/office/drawing/2014/main" id="{A2195137-BDB6-4426-9C78-FFBCD6232F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006861" y="4605787"/>
            <a:ext cx="1181952" cy="2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75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34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Performance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3E5B2-9120-47BA-906A-C21C71E5B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75"/>
          <a:stretch/>
        </p:blipFill>
        <p:spPr>
          <a:xfrm>
            <a:off x="396912" y="1920886"/>
            <a:ext cx="8350176" cy="193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4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35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Performance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79F6C-EF01-41FE-9526-75688BB669C4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3E5B2-9120-47BA-906A-C21C71E5B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71"/>
          <a:stretch/>
        </p:blipFill>
        <p:spPr>
          <a:xfrm>
            <a:off x="396912" y="1926372"/>
            <a:ext cx="8350176" cy="19160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342DAD-5B24-4858-8721-D84791C82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515" y="5195654"/>
            <a:ext cx="3822971" cy="2283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94C7E0-0F91-46F1-9248-1203238C7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751" y="4475555"/>
            <a:ext cx="6852498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72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36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Inspirations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Utilize deep neural networks for enhanced model capacity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One model for various single-cell computational tasks</a:t>
            </a:r>
            <a:endParaRPr lang="en-US" altLang="zh-CN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Combination of deep learning and causal inference gives explainablility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Critics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model need to be trained from scratch for each set of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-seq data, and the training procedure is (notoriously) unstable,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though the training speed is comparably acceptable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TFs are omitted in GRN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, thus he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predicted regulatory interactions are suspicious</a:t>
            </a:r>
            <a:endParaRPr lang="en-US" altLang="zh-CN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Discussion: Inspirations and Critics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690EE5-1479-4B09-9964-DD24446A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663" y="3760813"/>
            <a:ext cx="5496674" cy="19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7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3BDBA8-B149-9F48-AAE1-F11F1A7B5B59}"/>
              </a:ext>
            </a:extLst>
          </p:cNvPr>
          <p:cNvSpPr txBox="1"/>
          <p:nvPr/>
        </p:nvSpPr>
        <p:spPr>
          <a:xfrm>
            <a:off x="484451" y="5516677"/>
            <a:ext cx="4894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Wang</a:t>
            </a:r>
            <a:r>
              <a:rPr lang="en-US" altLang="zh-CN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, Shan Liu</a:t>
            </a:r>
            <a:r>
              <a:rPr lang="en-US" altLang="zh-CN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CN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CN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</a:p>
          <a:p>
            <a:r>
              <a:rPr lang="en-US" altLang="zh-CN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Beijing Computational Science Research Center</a:t>
            </a:r>
            <a:endParaRPr lang="en-CN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50FA08-BA45-F744-955A-A988ECBC7F3C}"/>
              </a:ext>
            </a:extLst>
          </p:cNvPr>
          <p:cNvCxnSpPr>
            <a:cxnSpLocks/>
          </p:cNvCxnSpPr>
          <p:nvPr/>
        </p:nvCxnSpPr>
        <p:spPr>
          <a:xfrm>
            <a:off x="529867" y="5456121"/>
            <a:ext cx="2188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78D190-0980-1E4C-B710-5EC671410A94}"/>
              </a:ext>
            </a:extLst>
          </p:cNvPr>
          <p:cNvSpPr txBox="1"/>
          <p:nvPr/>
        </p:nvSpPr>
        <p:spPr>
          <a:xfrm>
            <a:off x="484451" y="2598003"/>
            <a:ext cx="6891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FC5246-C823-4D40-83E7-9CEE0D54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226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4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DED563E-D005-4B76-9EC4-CBC90AB9C907}"/>
              </a:ext>
            </a:extLst>
          </p:cNvPr>
          <p:cNvSpPr/>
          <p:nvPr/>
        </p:nvSpPr>
        <p:spPr>
          <a:xfrm>
            <a:off x="383026" y="6338858"/>
            <a:ext cx="78867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https://en.wikipedia.org/wiki/Single-cell_sequencing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ENA Sequencing (</a:t>
            </a: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noise introduces biases in the gene expression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benefits single-cell transcriptome data analysis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RNA Sequencing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文件：RNA-Seq workflow-5.pdf">
            <a:extLst>
              <a:ext uri="{FF2B5EF4-FFF2-40B4-BE49-F238E27FC236}">
                <a16:creationId xmlns:a16="http://schemas.microsoft.com/office/drawing/2014/main" id="{DD96634C-456E-4D0F-BF82-2B8FAE781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9"/>
          <a:stretch/>
        </p:blipFill>
        <p:spPr bwMode="auto">
          <a:xfrm>
            <a:off x="1678154" y="2414249"/>
            <a:ext cx="5787692" cy="359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79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5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relying on side measurements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single-cell chromatin accessibility or TF binding motifs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Introduce additional noise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solely based on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 data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en-US" altLang="zh-CN" dirty="0">
                <a:solidFill>
                  <a:prstClr val="black"/>
                </a:solidFill>
              </a:rPr>
              <a:t> on the co-expression networks instead of decoding the casual relationships among TFs and their corresponding target genes</a:t>
            </a:r>
          </a:p>
          <a:p>
            <a:pPr lvl="2"/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that incorporate </a:t>
            </a:r>
            <a:r>
              <a:rPr lang="en-US" altLang="zh-CN" dirty="0">
                <a:solidFill>
                  <a:prstClr val="black"/>
                </a:solidFill>
              </a:rPr>
              <a:t>linear models or tree-based models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Hard to directly generalize these to more comprehensive nonlinear frameworks and benefit from the computational power that the deep learning model brought to 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9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6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 Data Visualization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Uniform Manifold Approximation Projection (UMAP)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The data is uniformly distributed on Riemannian manifold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The Riemannian metric is locally (approximately) constant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The manifold is locally connected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55222F-9EF1-4A49-B1E8-A52BFAF8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47" y="2915835"/>
            <a:ext cx="5781306" cy="317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4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7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DED563E-D005-4B76-9EC4-CBC90AB9C907}"/>
              </a:ext>
            </a:extLst>
          </p:cNvPr>
          <p:cNvSpPr/>
          <p:nvPr/>
        </p:nvSpPr>
        <p:spPr>
          <a:xfrm>
            <a:off x="383026" y="6031082"/>
            <a:ext cx="78867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Bahrami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M., Maitra, M., Nagy, C.,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Turecki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G.,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Rabiee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H. R., &amp; Li, Y. (2021). Deep feature extraction of single-cell transcriptomes by generative adversarial network.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Bioinformatics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37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(10), 1345-1351.</a:t>
            </a:r>
          </a:p>
          <a:p>
            <a:pPr algn="just"/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Marouf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Machart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P., Bansal, V., Kilian, C., Magruder, D. S., Krebs, C. F., &amp; Bonn, S. (2020). Realistic in silico generation and augmentation of single-cell RNA-seq data using generative adversarial networks.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communications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(1), 166.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Single-cell generative adversarial neural networks (</a:t>
            </a:r>
            <a:r>
              <a:rPr lang="en-US" altLang="zh-CN" dirty="0" err="1">
                <a:solidFill>
                  <a:prstClr val="black"/>
                </a:solidFill>
              </a:rPr>
              <a:t>scGAN</a:t>
            </a:r>
            <a:r>
              <a:rPr lang="en-US" altLang="zh-CN" dirty="0">
                <a:solidFill>
                  <a:prstClr val="black"/>
                </a:solidFill>
              </a:rPr>
              <a:t>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Conditional single-cell generative adversarial neural networks (</a:t>
            </a:r>
            <a:r>
              <a:rPr lang="en-US" altLang="zh-CN" dirty="0" err="1">
                <a:solidFill>
                  <a:prstClr val="black"/>
                </a:solidFill>
              </a:rPr>
              <a:t>cscGAN</a:t>
            </a:r>
            <a:r>
              <a:rPr lang="en-US" altLang="zh-CN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496E20-33F6-4BEC-91AE-ADCA4EE9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755" y="2389726"/>
            <a:ext cx="5366491" cy="253599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B4941CD-EF86-446C-9F1C-96B4376678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6" t="1066" r="6529" b="-1066"/>
          <a:stretch/>
        </p:blipFill>
        <p:spPr>
          <a:xfrm>
            <a:off x="2471434" y="5138237"/>
            <a:ext cx="4201133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3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1D32493-249A-6F4A-9A12-403EFB85FE83}" type="slidenum">
              <a:rPr lang="en-CN" smtClean="0"/>
              <a:t>8</a:t>
            </a:fld>
            <a:endParaRPr lang="en-CN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DED563E-D005-4B76-9EC4-CBC90AB9C907}"/>
              </a:ext>
            </a:extLst>
          </p:cNvPr>
          <p:cNvSpPr/>
          <p:nvPr/>
        </p:nvSpPr>
        <p:spPr>
          <a:xfrm>
            <a:off x="383026" y="6338858"/>
            <a:ext cx="7886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Shu, H., Zhou, J., Lian, Q., Li, H., Zhao, D., Zeng, J., &amp; Ma, J. (2021). Modeling gene regulatory networks using neural network architectures.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Computational Science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(7), 491-501.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279BC9D-5A8F-47D2-8AA3-D6B2A07C8A8F}"/>
              </a:ext>
            </a:extLst>
          </p:cNvPr>
          <p:cNvSpPr txBox="1"/>
          <p:nvPr/>
        </p:nvSpPr>
        <p:spPr>
          <a:xfrm>
            <a:off x="628650" y="126238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β-VAE + SEM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EACC3-7E6A-47AF-B101-D9C691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0B3E68-22B3-4872-9326-2840916A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69" y="1679986"/>
            <a:ext cx="4301863" cy="453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6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9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and 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RNA Sequencing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Computational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Variational Autoencoder (VAE)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Structural Equation Model (SEM)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DeepSEM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 Framework and Implementation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GRN Inference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Single-cell Clustering and Embedding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-seq Data Simulation</a:t>
            </a: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9011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926.1343"/>
  <p:tag name="LATEXADDIN" val="\documentclass{article}&#10;\usepackage{amsmath}&#10;\pagestyle{empty}&#10;\begin{document}&#10;&#10;$p(x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3.9557"/>
  <p:tag name="ORIGINALWIDTH" val="386.9517"/>
  <p:tag name="LATEXADDIN" val="\documentclass{article}&#10;\usepackage{amsmath}&#10;\pagestyle{empty}&#10;\begin{document}&#10;&#10;$\mathcal{D}$&#10;&#10;&#10;\end{document}"/>
  <p:tag name="IGUANATEXSIZE" val="18"/>
  <p:tag name="IGUANATEXCURSOR" val="9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29.9587"/>
  <p:tag name="ORIGINALWIDTH" val="464.192"/>
  <p:tag name="LATEXADDIN" val="\documentclass{article}&#10;\usepackage{amsmath}&#10;\pagestyle{empty}&#10;\begin{document}&#10;&#10;$p_{\theta}$&#10;&#10;&#10;\end{document}"/>
  <p:tag name="IGUANATEXSIZE" val="18"/>
  <p:tag name="IGUANATEXCURSOR" val="91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29.9587"/>
  <p:tag name="ORIGINALWIDTH" val="1077.615"/>
  <p:tag name="LATEXADDIN" val="\documentclass{article}&#10;\usepackage{amsmath}&#10;\pagestyle{empty}&#10;\begin{document}&#10;&#10;$p_{\text{data}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3.9557"/>
  <p:tag name="ORIGINALWIDTH" val="386.9517"/>
  <p:tag name="LATEXADDIN" val="\documentclass{article}&#10;\usepackage{amsmath}&#10;\pagestyle{empty}&#10;\begin{document}&#10;&#10;$\mathcal{D}$&#10;&#10;&#10;\end{document}"/>
  <p:tag name="IGUANATEXSIZE" val="18"/>
  <p:tag name="IGUANATEXCURSOR" val="9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235.4706"/>
  <p:tag name="ORIGINALWIDTH" val="220.4724"/>
  <p:tag name="LATEXADDIN" val="\documentclass{article}&#10;\usepackage{amsmath}&#10;\pagestyle{empty}&#10;\begin{document}&#10;&#10;$z$&#10;&#10;&#10;\end{document}"/>
  <p:tag name="IGUANATEXSIZE" val="18"/>
  <p:tag name="IGUANATEXCURSOR" val="83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1334.083"/>
  <p:tag name="LATEXADDIN" val="\documentclass{article}&#10;\usepackage{amsmath}&#10;\pagestyle{empty}&#10;\begin{document}&#10;&#10;$p(x|z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926.1343"/>
  <p:tag name="LATEXADDIN" val="\documentclass{article}&#10;\usepackage{amsmath}&#10;\pagestyle{empty}&#10;\begin{document}&#10;&#10;$p(x)$&#10;&#10;&#10;\end{document}"/>
  <p:tag name="IGUANATEXSIZE" val="18"/>
  <p:tag name="IGUANATEXCURSOR" val="8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235.4706"/>
  <p:tag name="ORIGINALWIDTH" val="220.4724"/>
  <p:tag name="LATEXADDIN" val="\documentclass{article}&#10;\usepackage{amsmath}&#10;\pagestyle{empty}&#10;\begin{document}&#10;&#10;$z$&#10;&#10;&#10;\end{document}"/>
  <p:tag name="IGUANATEXSIZE" val="18"/>
  <p:tag name="IGUANATEXCURSOR" val="83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1334.083"/>
  <p:tag name="LATEXADDIN" val="\documentclass{article}&#10;\usepackage{amsmath}&#10;\pagestyle{empty}&#10;\begin{document}&#10;&#10;$p(x|z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1883.015"/>
  <p:tag name="LATEXADDIN" val="\documentclass{article}&#10;\usepackage{amsmath}&#10;\pagestyle{empty}&#10;\begin{document}&#10;&#10;$\log p_{\theta}(x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235.4706"/>
  <p:tag name="ORIGINALWIDTH" val="258.7177"/>
  <p:tag name="LATEXADDIN" val="\documentclass{article}&#10;\usepackage{amsmath}&#10;\pagestyle{empty}&#10;\begin{document}&#10;&#10;&#10;$x$&#10;&#10;\end{document}"/>
  <p:tag name="IGUANATEXSIZE" val="18"/>
  <p:tag name="IGUANATEXCURSOR" val="8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34.1957"/>
  <p:tag name="ORIGINALWIDTH" val="408.6989"/>
  <p:tag name="LATEXADDIN" val="\documentclass{article}&#10;\usepackage{amsmath}&#10;\pagestyle{empty}&#10;\begin{document}&#10;&#10;$x^{i}$&#10;&#10;&#10;\end{document}"/>
  <p:tag name="IGUANATEXSIZE" val="18"/>
  <p:tag name="IGUANATEXCURSOR" val="8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34.1957"/>
  <p:tag name="ORIGINALWIDTH" val="408.6989"/>
  <p:tag name="LATEXADDIN" val="\documentclass{article}&#10;\usepackage{amsmath}&#10;\pagestyle{empty}&#10;\begin{document}&#10;&#10;$x^{i}$&#10;&#10;&#10;\end{document}"/>
  <p:tag name="IGUANATEXSIZE" val="18"/>
  <p:tag name="IGUANATEXCURSOR" val="8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65.9543"/>
  <p:tag name="ORIGINALWIDTH" val="220.4724"/>
  <p:tag name="LATEXADDIN" val="\documentclass{article}&#10;\usepackage{amsmath}&#10;\pagestyle{empty}&#10;\begin{document}&#10;&#10;$\hat{z}$&#10;&#10;&#10;\end{document}"/>
  <p:tag name="IGUANATEXSIZE" val="18"/>
  <p:tag name="IGUANATEXCURSOR" val="88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80.4274"/>
  <p:tag name="ORIGINALWIDTH" val="1715.036"/>
  <p:tag name="LATEXADDIN" val="\documentclass{article}&#10;\usepackage{amsmath}&#10;\pagestyle{empty}&#10;\begin{document}&#10;&#10;$q_{\phi}(z|x^{i})$&#10;&#10;&#10;\end{document}"/>
  <p:tag name="IGUANATEXSIZE" val="18"/>
  <p:tag name="IGUANATEXCURSOR" val="8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65.9543"/>
  <p:tag name="ORIGINALWIDTH" val="258.7177"/>
  <p:tag name="LATEXADDIN" val="\documentclass{article}&#10;\usepackage{amsmath}&#10;\pagestyle{empty}&#10;\begin{document}&#10;&#10;$\hat{x}$&#10;&#10;&#10;\end{document}"/>
  <p:tag name="IGUANATEXSIZE" val="18"/>
  <p:tag name="IGUANATEXCURSOR" val="88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2056.993"/>
  <p:tag name="LATEXADDIN" val="\documentclass{article}&#10;\usepackage{amsmath}&#10;\pagestyle{empty}&#10;\begin{document}&#10;&#10;$p_{\theta}(x|\hat{z};\theta)$&#10;&#10;&#10;\end{document}"/>
  <p:tag name="IGUANATEXSIZE" val="18"/>
  <p:tag name="IGUANATEXCURSOR" val="10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34.1957"/>
  <p:tag name="ORIGINALWIDTH" val="1396.325"/>
  <p:tag name="LATEXADDIN" val="\documentclass{article}&#10;\usepackage{amsmath}&#10;\pagestyle{empty}&#10;\begin{document}&#10;&#10;$\hat{x}\approx x^{i}$&#10;&#10;&#10;\end{document}"/>
  <p:tag name="IGUANATEXSIZE" val="18"/>
  <p:tag name="IGUANATEXCURSOR" val="9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34.1957"/>
  <p:tag name="ORIGINALWIDTH" val="408.6989"/>
  <p:tag name="LATEXADDIN" val="\documentclass{article}&#10;\usepackage{amsmath}&#10;\pagestyle{empty}&#10;\begin{document}&#10;&#10;$x^{i}$&#10;&#10;&#10;\end{document}"/>
  <p:tag name="IGUANATEXSIZE" val="18"/>
  <p:tag name="IGUANATEXCURSOR" val="8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1822.272"/>
  <p:tag name="LATEXADDIN" val="\documentclass{article}&#10;\usepackage{amsmath}&#10;\pagestyle{empty}&#10;\begin{document}&#10;&#10;$p(x|\hat{z};\theta)$&#10;&#10;&#10;\end{document}"/>
  <p:tag name="IGUANATEXSIZE" val="18"/>
  <p:tag name="IGUANATEXCURSOR" val="10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235.4706"/>
  <p:tag name="ORIGINALWIDTH" val="220.4724"/>
  <p:tag name="LATEXADDIN" val="\documentclass{article}&#10;\usepackage{amsmath}&#10;\pagestyle{empty}&#10;\begin{document}&#10;&#10;&#10;$z$&#10;&#10;\end{document}"/>
  <p:tag name="IGUANATEXSIZE" val="18"/>
  <p:tag name="IGUANATEXCURSOR" val="8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2616.423"/>
  <p:tag name="LATEXADDIN" val="\documentclass{article}&#10;\usepackage{amsmath}&#10;\pagestyle{empty}&#10;\begin{document}&#10;&#10;$x_{\text{new}}\sim p(x)$&#10;&#10;&#10;\end{document}"/>
  <p:tag name="IGUANATEXSIZE" val="18"/>
  <p:tag name="IGUANATEXCURSOR" val="10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893.8882"/>
  <p:tag name="LATEXADDIN" val="\documentclass{article}&#10;\usepackage{amsmath}&#10;\pagestyle{empty}&#10;\begin{document}&#10;&#10;&#10;$p(z)$&#10;&#10;\end{document}"/>
  <p:tag name="IGUANATEXSIZE" val="18"/>
  <p:tag name="IGUANATEXCURSOR" val="8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6.6854"/>
  <p:tag name="ORIGINALWIDTH" val="3761.53"/>
  <p:tag name="LATEXADDIN" val="\documentclass{article}&#10;\usepackage{amsmath}&#10;\pagestyle{empty}&#10;\begin{document}&#10;&#10;$\boldsymbol{X}=\boldsymbol{W}^T\boldsymbol{X}+\boldsymbol{Z}$&#10;&#10;&#10;\end{document}"/>
  <p:tag name="IGUANATEXSIZE" val="18"/>
  <p:tag name="IGUANATEXCURSOR" val="141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12.4484"/>
  <p:tag name="ORIGINALWIDTH" val="3016.873"/>
  <p:tag name="LATEXADDIN" val="\documentclass{article}&#10;\usepackage{amsmath}&#10;\pagestyle{empty}&#10;\begin{document}&#10;&#10;$\boldsymbol{Y}=\boldsymbol{A}\boldsymbol{X}+\boldsymbol{\varepsilon}$&#10;&#10;&#10;\end{document}"/>
  <p:tag name="IGUANATEXSIZE" val="18"/>
  <p:tag name="IGUANATEXCURSOR" val="14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31.1961"/>
  <p:tag name="LATEXADDIN" val="\documentclass{article}&#10;\usepackage{amsmath}&#10;\pagestyle{empty}&#10;\begin{document}&#10;&#10;$\boldsymbol{Y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55.1931"/>
  <p:tag name="ORIGINALWIDTH" val="904.3869"/>
  <p:tag name="LATEXADDIN" val="\documentclass{article}&#10;\usepackage{amsmath}&#10;\pagestyle{empty}&#10;\begin{document}&#10;&#10;$\boldsymbol{\varepsilon}$,\,$\boldsymbol{Z}$&#10;&#10;&#10;\end{document}"/>
  <p:tag name="IGUANATEXSIZE" val="18"/>
  <p:tag name="IGUANATEXCURSOR" val="12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4495.688"/>
  <p:tag name="LATEXADDIN" val="\documentclass{article}&#10;\usepackage{amsmath}&#10;\pagestyle{empty}&#10;\begin{document}&#10;&#10;$\boldsymbol{X}=(\boldsymbol{I}-\boldsymbol{W}^T)^{-1}\boldsymbol{Z}$&#10;&#10;&#10;\end{document}"/>
  <p:tag name="IGUANATEXSIZE" val="18"/>
  <p:tag name="IGUANATEXCURSOR" val="13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3905.512"/>
  <p:tag name="LATEXADDIN" val="\documentclass{article}&#10;\usepackage{amsmath}&#10;\pagestyle{empty}&#10;\begin{document}&#10;&#10;$\boldsymbol{Z}=(\boldsymbol{I}-\boldsymbol{W}^T)\boldsymbol{X}$&#10;&#10;&#10;\end{document}"/>
  <p:tag name="IGUANATEXSIZE" val="18"/>
  <p:tag name="IGUANATEXCURSOR" val="13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11.2111"/>
  <p:tag name="ORIGINALWIDTH" val="979.3776"/>
  <p:tag name="LATEXADDIN" val="\documentclass{article}&#10;\usepackage{amsmath}&#10;\pagestyle{empty}&#10;\begin{document}&#10;&#10;$x_{\text{new}}$&#10;&#10;&#10;\end{document}"/>
  <p:tag name="IGUANATEXSIZE" val="18"/>
  <p:tag name="IGUANATEXCURSOR" val="9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31.1961"/>
  <p:tag name="LATEXADDIN" val="\documentclass{article}&#10;\usepackage{amsmath}&#10;\pagestyle{empty}&#10;\begin{document}&#10;&#10;$\boldsymbol{Y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5352.831"/>
  <p:tag name="LATEXADDIN" val="\documentclass{article}&#10;\usepackage{amsmath}&#10;\pagestyle{empty}&#10;\begin{document}&#10;&#10;$\boldsymbol{X}=f_1((\boldsymbol{I}-\boldsymbol{W}^T)^{-1}\boldsymbol{Z})$&#10;&#10;&#10;\end{document}"/>
  <p:tag name="IGUANATEXSIZE" val="18"/>
  <p:tag name="IGUANATEXCURSOR" val="15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4779.902"/>
  <p:tag name="LATEXADDIN" val="\documentclass{article}&#10;\usepackage{amsmath}&#10;\pagestyle{empty}&#10;\begin{document}&#10;&#10;$\boldsymbol{Z}=(\boldsymbol{I}-\boldsymbol{W}^T)f_2(\boldsymbol{X})$&#10;&#10;&#10;\end{document}"/>
  <p:tag name="IGUANATEXSIZE" val="18"/>
  <p:tag name="IGUANATEXCURSOR" val="14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1213.348"/>
  <p:tag name="LATEXADDIN" val="\documentclass{article}&#10;\usepackage{amsmath}&#10;\pagestyle{empty}&#10;\begin{document}&#10;&#10;$f_1,\,f_2$&#10;&#10;&#10;\end{document}"/>
  <p:tag name="IGUANATEXSIZE" val="18"/>
  <p:tag name="IGUANATEXCURSOR" val="8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31.1961"/>
  <p:tag name="LATEXADDIN" val="\documentclass{article}&#10;\usepackage{amsmath}&#10;\pagestyle{empty}&#10;\begin{document}&#10;&#10;$\boldsymbol{Y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474.6906"/>
  <p:tag name="LATEXADDIN" val="\documentclass{article}&#10;\usepackage{amsmath}&#10;\pagestyle{empty}&#10;\begin{document}&#10;&#10;$\boldsymbol{X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5352.831"/>
  <p:tag name="LATEXADDIN" val="\documentclass{article}&#10;\usepackage{amsmath}&#10;\pagestyle{empty}&#10;\begin{document}&#10;&#10;$\boldsymbol{X}=f_1((\boldsymbol{I}-\boldsymbol{W}^T)^{-1}\boldsymbol{Z})$&#10;&#10;&#10;\end{document}"/>
  <p:tag name="IGUANATEXSIZE" val="18"/>
  <p:tag name="IGUANATEXCURSOR" val="15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9246"/>
  <p:tag name="ORIGINALWIDTH" val="4779.902"/>
  <p:tag name="LATEXADDIN" val="\documentclass{article}&#10;\usepackage{amsmath}&#10;\pagestyle{empty}&#10;\begin{document}&#10;&#10;$\boldsymbol{Z}=(\boldsymbol{I}-\boldsymbol{W}^T)f_2(\boldsymbol{X})$&#10;&#10;&#10;\end{document}"/>
  <p:tag name="IGUANATEXSIZE" val="18"/>
  <p:tag name="IGUANATEXCURSOR" val="14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926.1343"/>
  <p:tag name="LATEXADDIN" val="\documentclass{article}&#10;\usepackage{amsmath}&#10;\pagestyle{empty}&#10;\begin{document}&#10;&#10;$p(x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1213.348"/>
  <p:tag name="LATEXADDIN" val="\documentclass{article}&#10;\usepackage{amsmath}&#10;\pagestyle{empty}&#10;\begin{document}&#10;&#10;$f_1,\,f_2$&#10;&#10;&#10;\end{document}"/>
  <p:tag name="IGUANATEXSIZE" val="18"/>
  <p:tag name="IGUANATEXCURSOR" val="8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410.1987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398.2002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410.1987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471.691"/>
  <p:tag name="ORIGINALWIDTH" val="398.2002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73.6783"/>
  <p:tag name="ORIGINALWIDTH" val="13205.1"/>
  <p:tag name="LATEXADDIN" val="\documentclass{article}&#10;\usepackage{amsmath}&#10;\pagestyle{empty}&#10;\begin{document}&#10;&#10;$\mathcal{L}=-E_{q(\boldsymbol{X})}[\log p(\boldsymbol{X} | \boldsymbol{Z})]+\beta\, \text{KL}(q(\boldsymbol{Z} |\boldsymbol{X}) \| p(\boldsymbol{Z}))+\alpha\|\boldsymbol{W}\|_{1}$&#10;&#10;&#10;\end{document}"/>
  <p:tag name="IGUANATEXSIZE" val="18"/>
  <p:tag name="IGUANATEXCURSOR" val="26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64.4544"/>
  <p:tag name="ORIGINALWIDTH" val="593.1758"/>
  <p:tag name="LATEXADDIN" val="\documentclass{article}&#10;\usepackage{amsmath}&#10;\pagestyle{empty}&#10;\begin{document}&#10;&#10;$\boldsymbol{W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64.4544"/>
  <p:tag name="ORIGINALWIDTH" val="593.1758"/>
  <p:tag name="LATEXADDIN" val="\documentclass{article}&#10;\usepackage{amsmath}&#10;\pagestyle{empty}&#10;\begin{document}&#10;&#10;$\boldsymbol{W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55.4556"/>
  <p:tag name="ORIGINALWIDTH" val="382.4522"/>
  <p:tag name="LATEXADDIN" val="\documentclass{article}&#10;\usepackage{amsmath}&#10;\pagestyle{empty}&#10;\begin{document}&#10;&#10;$\boldsymbol{Z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602.1747"/>
  <p:tag name="ORIGINALWIDTH" val="2810.649"/>
  <p:tag name="LATEXADDIN" val="\documentclass{article}&#10;\usepackage{amsmath}&#10;\pagestyle{empty}&#10;\begin{document}&#10;&#10;&#10;$\hat{\boldsymbol{Z}}=\boldsymbol{\mu}+\boldsymbol{n}\boldsymbol{\sigma}$&#10;&#10;\end{document}"/>
  <p:tag name="IGUANATEXSIZE" val="18"/>
  <p:tag name="IGUANATEXCURSOR" val="153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235.4706"/>
  <p:tag name="ORIGINALWIDTH" val="258.7177"/>
  <p:tag name="LATEXADDIN" val="\documentclass{article}&#10;\usepackage{amsmath}&#10;\pagestyle{empty}&#10;\begin{document}&#10;&#10;&#10;$x$&#10;&#10;\end{document}"/>
  <p:tag name="IGUANATEXSIZE" val="18"/>
  <p:tag name="IGUANATEXCURSOR" val="8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31.6835"/>
  <p:tag name="ORIGINALWIDTH" val="2692.913"/>
  <p:tag name="LATEXADDIN" val="\documentclass{article}&#10;\usepackage{amsmath}&#10;\pagestyle{empty}&#10;\begin{document}&#10;&#10;$\boldsymbol{n}\sim\mathcal{N}(0,\boldsymbol{I})$&#10;&#10;&#10;\end{document}"/>
  <p:tag name="IGUANATEXSIZE" val="18"/>
  <p:tag name="IGUANATEXCURSOR" val="12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518.1852"/>
  <p:tag name="ORIGINALWIDTH" val="926.1343"/>
  <p:tag name="LATEXADDIN" val="\documentclass{article}&#10;\usepackage{amsmath}&#10;\pagestyle{empty}&#10;\begin{document}&#10;&#10;$p(x)$&#10;&#10;&#10;\end{document}"/>
  <p:tag name="IGUANATEXSIZE" val="18"/>
  <p:tag name="IGUANATEXCURSOR" val="8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29.9587"/>
  <p:tag name="ORIGINALWIDTH" val="464.192"/>
  <p:tag name="LATEXADDIN" val="\documentclass{article}&#10;\usepackage{amsmath}&#10;\pagestyle{empty}&#10;\begin{document}&#10;&#10;$p_{\theta}$&#10;&#10;&#10;\end{document}"/>
  <p:tag name="IGUANATEXSIZE" val="18"/>
  <p:tag name="IGUANATEXCURSOR" val="91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5000"/>
  <p:tag name="ORIGINALHEIGHT" val="329.9587"/>
  <p:tag name="ORIGINALWIDTH" val="1077.615"/>
  <p:tag name="LATEXADDIN" val="\documentclass{article}&#10;\usepackage{amsmath}&#10;\pagestyle{empty}&#10;\begin{document}&#10;&#10;$p_{\text{data}}$&#10;&#10;&#10;\end{document}"/>
  <p:tag name="IGUANATEXSIZE" val="18"/>
  <p:tag name="IGUANATEXCURSOR" val="9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12797</TotalTime>
  <Words>2354</Words>
  <Application>Microsoft Office PowerPoint</Application>
  <PresentationFormat>全屏显示(4:3)</PresentationFormat>
  <Paragraphs>465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Calibri</vt:lpstr>
      <vt:lpstr>Arial</vt:lpstr>
      <vt:lpstr>等线 Light</vt:lpstr>
      <vt:lpstr>等线</vt:lpstr>
      <vt:lpstr>Calibri Light</vt:lpstr>
      <vt:lpstr>Office Theme</vt:lpstr>
      <vt:lpstr>PowerPoint 演示文稿</vt:lpstr>
      <vt:lpstr>Outline</vt:lpstr>
      <vt:lpstr>Outline</vt:lpstr>
      <vt:lpstr>Single-cell RNA Sequencing</vt:lpstr>
      <vt:lpstr>Single-cell Computational Tasks</vt:lpstr>
      <vt:lpstr>Single-cell Computational Tasks</vt:lpstr>
      <vt:lpstr>Single-cell Computational Tasks</vt:lpstr>
      <vt:lpstr>Overview of DeepSEM</vt:lpstr>
      <vt:lpstr>Outline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Structural Equation Model (SEM)</vt:lpstr>
      <vt:lpstr>Structural Equation Model (SEM)</vt:lpstr>
      <vt:lpstr>Structural Equation Model (SEM)</vt:lpstr>
      <vt:lpstr>DeepSEM: Framework and Implementation</vt:lpstr>
      <vt:lpstr>DeepSEM: Framework and Implementation</vt:lpstr>
      <vt:lpstr>DeepSEM: Framework and Implementation</vt:lpstr>
      <vt:lpstr>DeepSEM: Framework and Implementation</vt:lpstr>
      <vt:lpstr>DeepSEM: Framework and Implementation</vt:lpstr>
      <vt:lpstr>Outline</vt:lpstr>
      <vt:lpstr>GRN Inference</vt:lpstr>
      <vt:lpstr>GRN Inference</vt:lpstr>
      <vt:lpstr>Single-cell Clustering and Embedding</vt:lpstr>
      <vt:lpstr>Single-cell Clustering and Embedding</vt:lpstr>
      <vt:lpstr>Single-cell Clustering and Embedding</vt:lpstr>
      <vt:lpstr>scRNA-seq Data Simulation</vt:lpstr>
      <vt:lpstr>scRNA-seq Data Simulation</vt:lpstr>
      <vt:lpstr>scRNA-seq Data Simulation</vt:lpstr>
      <vt:lpstr>Discussion: Inspirations and Critics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王宇哲</dc:creator>
  <cp:lastModifiedBy>王宇哲</cp:lastModifiedBy>
  <cp:revision>2128</cp:revision>
  <dcterms:created xsi:type="dcterms:W3CDTF">2021-03-14T02:43:05Z</dcterms:created>
  <dcterms:modified xsi:type="dcterms:W3CDTF">2023-06-08T15:29:58Z</dcterms:modified>
</cp:coreProperties>
</file>